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40" r:id="rId2"/>
  </p:sldMasterIdLst>
  <p:notesMasterIdLst>
    <p:notesMasterId r:id="rId21"/>
  </p:notesMasterIdLst>
  <p:handoutMasterIdLst>
    <p:handoutMasterId r:id="rId22"/>
  </p:handoutMasterIdLst>
  <p:sldIdLst>
    <p:sldId id="256" r:id="rId3"/>
    <p:sldId id="271" r:id="rId4"/>
    <p:sldId id="295" r:id="rId5"/>
    <p:sldId id="272" r:id="rId6"/>
    <p:sldId id="274" r:id="rId7"/>
    <p:sldId id="296" r:id="rId8"/>
    <p:sldId id="275" r:id="rId9"/>
    <p:sldId id="308" r:id="rId10"/>
    <p:sldId id="300" r:id="rId11"/>
    <p:sldId id="304" r:id="rId12"/>
    <p:sldId id="301" r:id="rId13"/>
    <p:sldId id="297" r:id="rId14"/>
    <p:sldId id="302" r:id="rId15"/>
    <p:sldId id="303" r:id="rId16"/>
    <p:sldId id="306" r:id="rId17"/>
    <p:sldId id="307" r:id="rId18"/>
    <p:sldId id="292" r:id="rId19"/>
    <p:sldId id="281" r:id="rId20"/>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3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78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57" autoAdjust="0"/>
    <p:restoredTop sz="85505" autoAdjust="0"/>
  </p:normalViewPr>
  <p:slideViewPr>
    <p:cSldViewPr>
      <p:cViewPr varScale="1">
        <p:scale>
          <a:sx n="63" d="100"/>
          <a:sy n="63" d="100"/>
        </p:scale>
        <p:origin x="82" y="552"/>
      </p:cViewPr>
      <p:guideLst>
        <p:guide pos="3839"/>
        <p:guide orient="horz" pos="2160"/>
      </p:guideLst>
    </p:cSldViewPr>
  </p:slideViewPr>
  <p:notesTextViewPr>
    <p:cViewPr>
      <p:scale>
        <a:sx n="1" d="1"/>
        <a:sy n="1" d="1"/>
      </p:scale>
      <p:origin x="0" y="0"/>
    </p:cViewPr>
  </p:notesTextViewPr>
  <p:notesViewPr>
    <p:cSldViewPr>
      <p:cViewPr varScale="1">
        <p:scale>
          <a:sx n="63" d="100"/>
          <a:sy n="63" d="100"/>
        </p:scale>
        <p:origin x="283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7-03-09T16:39:18.052" idx="33">
    <p:pos x="1902" y="2782"/>
    <p:text>I think the previous bullets somewhat overstated the case for classical security.</p:text>
    <p:extLst>
      <p:ext uri="{C676402C-5697-4E1C-873F-D02D1690AC5C}">
        <p15:threadingInfo xmlns:p15="http://schemas.microsoft.com/office/powerpoint/2012/main" timeZoneBias="300"/>
      </p:ext>
    </p:extLst>
  </p:cm>
  <p:cm authorId="2" dt="2017-03-09T16:47:11.914" idx="34">
    <p:pos x="1902" y="2878"/>
    <p:text>I also changed the order of this slide. I think it flows better.</p:text>
    <p:extLst>
      <p:ext uri="{C676402C-5697-4E1C-873F-D02D1690AC5C}">
        <p15:threadingInfo xmlns:p15="http://schemas.microsoft.com/office/powerpoint/2012/main" timeZoneBias="300">
          <p15:parentCm authorId="2" idx="33"/>
        </p15:threadingInfo>
      </p:ext>
    </p:extLst>
  </p:cm>
  <p:cm authorId="2" dt="2017-03-10T07:57:44.121" idx="35">
    <p:pos x="1902" y="2974"/>
    <p:text>Changed the last bullet. Submitters should not only understand but also share their understanding</p:text>
    <p:extLst>
      <p:ext uri="{C676402C-5697-4E1C-873F-D02D1690AC5C}">
        <p15:threadingInfo xmlns:p15="http://schemas.microsoft.com/office/powerpoint/2012/main" timeZoneBias="300">
          <p15:parentCm authorId="2" idx="33"/>
        </p15:threadingInfo>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28FCA9C-FF92-4024-BDEC-A6D3B663DC09}" type="datetimeFigureOut">
              <a:rPr lang="en-US"/>
              <a:t>3/10/2017</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46DCAE-1661-43FF-8A44-43DAFDC1FD90}" type="slidenum">
              <a:rPr/>
              <a:t>‹#›</a:t>
            </a:fld>
            <a:endParaRPr/>
          </a:p>
        </p:txBody>
      </p:sp>
    </p:spTree>
    <p:extLst>
      <p:ext uri="{BB962C8B-B14F-4D97-AF65-F5344CB8AC3E}">
        <p14:creationId xmlns:p14="http://schemas.microsoft.com/office/powerpoint/2010/main" val="2919805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2AB877-E7B1-4681-847E-D0918612832B}" type="datetimeFigureOut">
              <a:rPr lang="en-US"/>
              <a:t>3/10/2017</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C971FF-EF28-4195-A575-329446EFAA55}" type="slidenum">
              <a:rPr/>
              <a:t>‹#›</a:t>
            </a:fld>
            <a:endParaRPr/>
          </a:p>
        </p:txBody>
      </p:sp>
    </p:spTree>
    <p:extLst>
      <p:ext uri="{BB962C8B-B14F-4D97-AF65-F5344CB8AC3E}">
        <p14:creationId xmlns:p14="http://schemas.microsoft.com/office/powerpoint/2010/main" val="1398995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lumMod val="50000"/>
          </a:schemeClr>
        </a:solidFill>
        <a:latin typeface="+mn-lt"/>
        <a:ea typeface="+mn-ea"/>
        <a:cs typeface="+mn-cs"/>
      </a:defRPr>
    </a:lvl1pPr>
    <a:lvl2pPr marL="457200" algn="l" defTabSz="914400" rtl="0" eaLnBrk="1" latinLnBrk="0" hangingPunct="1">
      <a:defRPr sz="1200" kern="1200">
        <a:solidFill>
          <a:schemeClr val="tx1">
            <a:lumMod val="50000"/>
          </a:schemeClr>
        </a:solidFill>
        <a:latin typeface="+mn-lt"/>
        <a:ea typeface="+mn-ea"/>
        <a:cs typeface="+mn-cs"/>
      </a:defRPr>
    </a:lvl2pPr>
    <a:lvl3pPr marL="914400" algn="l" defTabSz="914400" rtl="0" eaLnBrk="1" latinLnBrk="0" hangingPunct="1">
      <a:defRPr sz="1200" kern="1200">
        <a:solidFill>
          <a:schemeClr val="tx1">
            <a:lumMod val="50000"/>
          </a:schemeClr>
        </a:solidFill>
        <a:latin typeface="+mn-lt"/>
        <a:ea typeface="+mn-ea"/>
        <a:cs typeface="+mn-cs"/>
      </a:defRPr>
    </a:lvl3pPr>
    <a:lvl4pPr marL="1371600" algn="l" defTabSz="914400" rtl="0" eaLnBrk="1" latinLnBrk="0" hangingPunct="1">
      <a:defRPr sz="1200" kern="1200">
        <a:solidFill>
          <a:schemeClr val="tx1">
            <a:lumMod val="50000"/>
          </a:schemeClr>
        </a:solidFill>
        <a:latin typeface="+mn-lt"/>
        <a:ea typeface="+mn-ea"/>
        <a:cs typeface="+mn-cs"/>
      </a:defRPr>
    </a:lvl4pPr>
    <a:lvl5pPr marL="1828800" algn="l" defTabSz="914400" rtl="0" eaLnBrk="1" latinLnBrk="0" hangingPunct="1">
      <a:defRPr sz="1200" kern="1200">
        <a:solidFill>
          <a:schemeClr val="tx1">
            <a:lumMod val="50000"/>
          </a:schemeClr>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2</a:t>
            </a:fld>
            <a:endParaRPr lang="en-US" dirty="0"/>
          </a:p>
        </p:txBody>
      </p:sp>
    </p:spTree>
    <p:extLst>
      <p:ext uri="{BB962C8B-B14F-4D97-AF65-F5344CB8AC3E}">
        <p14:creationId xmlns:p14="http://schemas.microsoft.com/office/powerpoint/2010/main" val="33348587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5-7 years</a:t>
            </a:r>
            <a:r>
              <a:rPr lang="en-US" baseline="0" dirty="0"/>
              <a:t> project from today. The submission deadline is Nov. 30</a:t>
            </a:r>
            <a:r>
              <a:rPr lang="en-US" baseline="30000" dirty="0"/>
              <a:t>th</a:t>
            </a:r>
            <a:r>
              <a:rPr lang="en-US" baseline="0" dirty="0"/>
              <a:t> of this year. Next spring, we will hold a workshop located with </a:t>
            </a:r>
            <a:r>
              <a:rPr lang="en-US" baseline="0" dirty="0" err="1"/>
              <a:t>PQCrypto</a:t>
            </a:r>
            <a:r>
              <a:rPr lang="en-US" baseline="0" dirty="0"/>
              <a:t> 2018 for the submitters to present. </a:t>
            </a:r>
          </a:p>
          <a:p>
            <a:endParaRPr lang="en-US" baseline="0" dirty="0"/>
          </a:p>
          <a:p>
            <a:r>
              <a:rPr lang="en-US" baseline="0" dirty="0"/>
              <a:t>We plan to have 3-5 years for analysis. We will have additional workshops and reports. For each selection, we will explain rationale. </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3</a:t>
            </a:fld>
            <a:endParaRPr lang="en-US"/>
          </a:p>
        </p:txBody>
      </p:sp>
    </p:spTree>
    <p:extLst>
      <p:ext uri="{BB962C8B-B14F-4D97-AF65-F5344CB8AC3E}">
        <p14:creationId xmlns:p14="http://schemas.microsoft.com/office/powerpoint/2010/main" val="263823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a:t>
            </a:r>
            <a:r>
              <a:rPr lang="en-US" baseline="0" dirty="0"/>
              <a:t> answer people’s question on whether we will make hash based signature as a part of FIPS 186.</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5</a:t>
            </a:fld>
            <a:endParaRPr lang="en-US"/>
          </a:p>
        </p:txBody>
      </p:sp>
    </p:spTree>
    <p:extLst>
      <p:ext uri="{BB962C8B-B14F-4D97-AF65-F5344CB8AC3E}">
        <p14:creationId xmlns:p14="http://schemas.microsoft.com/office/powerpoint/2010/main" val="24145336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Note – key exchange security model not clear</a:t>
            </a:r>
          </a:p>
        </p:txBody>
      </p:sp>
      <p:sp>
        <p:nvSpPr>
          <p:cNvPr id="4" name="Slide Number Placeholder 3"/>
          <p:cNvSpPr>
            <a:spLocks noGrp="1"/>
          </p:cNvSpPr>
          <p:nvPr>
            <p:ph type="sldNum" sz="quarter" idx="10"/>
          </p:nvPr>
        </p:nvSpPr>
        <p:spPr/>
        <p:txBody>
          <a:bodyPr/>
          <a:lstStyle/>
          <a:p>
            <a:fld id="{69C971FF-EF28-4195-A575-329446EFAA55}" type="slidenum">
              <a:rPr lang="en-US" smtClean="0"/>
              <a:t>7</a:t>
            </a:fld>
            <a:endParaRPr lang="en-US"/>
          </a:p>
        </p:txBody>
      </p:sp>
    </p:spTree>
    <p:extLst>
      <p:ext uri="{BB962C8B-B14F-4D97-AF65-F5344CB8AC3E}">
        <p14:creationId xmlns:p14="http://schemas.microsoft.com/office/powerpoint/2010/main" val="4303663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76C1B8-A5DE-489A-8875-1EEC7D6D5D5D}" type="slidenum">
              <a:rPr lang="en-US" smtClean="0"/>
              <a:t>9</a:t>
            </a:fld>
            <a:endParaRPr lang="en-US" dirty="0"/>
          </a:p>
        </p:txBody>
      </p:sp>
    </p:spTree>
    <p:extLst>
      <p:ext uri="{BB962C8B-B14F-4D97-AF65-F5344CB8AC3E}">
        <p14:creationId xmlns:p14="http://schemas.microsoft.com/office/powerpoint/2010/main" val="1366420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lumMod val="50000"/>
                  </a:schemeClr>
                </a:solidFill>
                <a:effectLst/>
                <a:latin typeface="+mn-lt"/>
                <a:ea typeface="+mn-ea"/>
                <a:cs typeface="+mn-cs"/>
              </a:rPr>
              <a:t>Security strengths 2 and 4 are defined in such a way that they offer the maximum possible quantum security strength that can be offered by a scheme that only has a classical security strength of 128 or 192 bits, respectively</a:t>
            </a:r>
          </a:p>
          <a:p>
            <a:endParaRPr lang="en-US" dirty="0"/>
          </a:p>
          <a:p>
            <a:r>
              <a:rPr lang="en-US" dirty="0"/>
              <a:t>If they </a:t>
            </a:r>
            <a:r>
              <a:rPr lang="en-US" dirty="0" err="1"/>
              <a:t>Groverize</a:t>
            </a:r>
            <a:r>
              <a:rPr lang="en-US" dirty="0"/>
              <a:t> well, you will need a classical security strength on the high end of the range, and if they </a:t>
            </a:r>
            <a:r>
              <a:rPr lang="en-US" dirty="0" err="1"/>
              <a:t>Groverize</a:t>
            </a:r>
            <a:r>
              <a:rPr lang="en-US" dirty="0"/>
              <a:t> poorly, you will need a classical security strength on the low end of the range.</a:t>
            </a:r>
          </a:p>
          <a:p>
            <a:endParaRPr lang="en-US" dirty="0"/>
          </a:p>
          <a:p>
            <a:r>
              <a:rPr lang="en-US" dirty="0"/>
              <a:t>Similar for security strength 4</a:t>
            </a:r>
          </a:p>
        </p:txBody>
      </p:sp>
      <p:sp>
        <p:nvSpPr>
          <p:cNvPr id="4" name="Slide Number Placeholder 3"/>
          <p:cNvSpPr>
            <a:spLocks noGrp="1"/>
          </p:cNvSpPr>
          <p:nvPr>
            <p:ph type="sldNum" sz="quarter" idx="10"/>
          </p:nvPr>
        </p:nvSpPr>
        <p:spPr/>
        <p:txBody>
          <a:bodyPr/>
          <a:lstStyle/>
          <a:p>
            <a:fld id="{69C971FF-EF28-4195-A575-329446EFAA55}" type="slidenum">
              <a:rPr lang="en-US" smtClean="0"/>
              <a:t>13</a:t>
            </a:fld>
            <a:endParaRPr lang="en-US"/>
          </a:p>
        </p:txBody>
      </p:sp>
    </p:spTree>
    <p:extLst>
      <p:ext uri="{BB962C8B-B14F-4D97-AF65-F5344CB8AC3E}">
        <p14:creationId xmlns:p14="http://schemas.microsoft.com/office/powerpoint/2010/main" val="1145767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a:t>
            </a:r>
            <a:r>
              <a:rPr lang="en-US" baseline="0" dirty="0"/>
              <a:t> already talked about the performance. Today, even we know how to implement the cryptography schemes efficiently and securely, we have to consider constraint environment and constrained in many different ways. This is the reason that for each primitive, very likely, we need to standardize more than one algorithms. </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15</a:t>
            </a:fld>
            <a:endParaRPr lang="en-US"/>
          </a:p>
        </p:txBody>
      </p:sp>
    </p:spTree>
    <p:extLst>
      <p:ext uri="{BB962C8B-B14F-4D97-AF65-F5344CB8AC3E}">
        <p14:creationId xmlns:p14="http://schemas.microsoft.com/office/powerpoint/2010/main" val="11656809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said that drop-in replacement is on the top of our wish list (probably on the top of every one the wish list. Let’s look at some reality facts. For key establishment, we like something like DH. For</a:t>
            </a:r>
            <a:r>
              <a:rPr lang="en-US" baseline="0" dirty="0"/>
              <a:t> example, Alice and Bob would do the same operations. But for some schemes, Alice and Bob’s operations are not exactly the same. We may consider to use one-time public key to exchange secret values. For signatures we hope to find something similar as RSA and ECDSA. However, some signature may have larger signature size or state management. </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16</a:t>
            </a:fld>
            <a:endParaRPr lang="en-US"/>
          </a:p>
        </p:txBody>
      </p:sp>
    </p:spTree>
    <p:extLst>
      <p:ext uri="{BB962C8B-B14F-4D97-AF65-F5344CB8AC3E}">
        <p14:creationId xmlns:p14="http://schemas.microsoft.com/office/powerpoint/2010/main" val="18865040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C971FF-EF28-4195-A575-329446EFAA55}" type="slidenum">
              <a:rPr lang="en-US" smtClean="0"/>
              <a:t>18</a:t>
            </a:fld>
            <a:endParaRPr lang="en-US"/>
          </a:p>
        </p:txBody>
      </p:sp>
    </p:spTree>
    <p:extLst>
      <p:ext uri="{BB962C8B-B14F-4D97-AF65-F5344CB8AC3E}">
        <p14:creationId xmlns:p14="http://schemas.microsoft.com/office/powerpoint/2010/main" val="13357258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3603" y="1122363"/>
            <a:ext cx="9141619" cy="2387600"/>
          </a:xfrm>
        </p:spPr>
        <p:txBody>
          <a:bodyPr anchor="b"/>
          <a:lstStyle>
            <a:lvl1pPr algn="ctr">
              <a:defRPr sz="5998"/>
            </a:lvl1pPr>
          </a:lstStyle>
          <a:p>
            <a:r>
              <a:rPr lang="en-US"/>
              <a:t>Click to edit Master title style</a:t>
            </a:r>
          </a:p>
        </p:txBody>
      </p:sp>
      <p:sp>
        <p:nvSpPr>
          <p:cNvPr id="3" name="Subtitle 2"/>
          <p:cNvSpPr>
            <a:spLocks noGrp="1"/>
          </p:cNvSpPr>
          <p:nvPr>
            <p:ph type="subTitle" idx="1"/>
          </p:nvPr>
        </p:nvSpPr>
        <p:spPr>
          <a:xfrm>
            <a:off x="1523603" y="3602038"/>
            <a:ext cx="9141619" cy="1655762"/>
          </a:xfrm>
        </p:spPr>
        <p:txBody>
          <a:bodyPr/>
          <a:lstStyle>
            <a:lvl1pPr marL="0" indent="0" algn="ctr">
              <a:buNone/>
              <a:defRPr sz="2399"/>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EA3AB52-CA6D-884F-91DF-CE425C3B2156}" type="datetimeFigureOut">
              <a:rPr lang="en-US" smtClean="0"/>
              <a:t>3/10/2017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DBC316-1D76-5347-8A18-4AB471B0BFAE}"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F33987-6305-4E2A-BF18-EF013ECE927B}" type="datetimeFigureOut">
              <a:rPr lang="mr-IN" smtClean="0"/>
              <a:t>10-03-2017</a:t>
            </a:fld>
            <a:endParaRPr lang="mr-IN"/>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C87F6-986D-49E6-AF40-1B3A1EE8064D}" type="slidenum">
              <a:rPr lang="uk-UA" smtClean="0"/>
              <a:t>‹#›</a:t>
            </a:fld>
            <a:endParaRPr lang="uk-UA"/>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2628" y="365125"/>
            <a:ext cx="262821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7982" y="365125"/>
            <a:ext cx="7732286"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F33987-6305-4E2A-BF18-EF013ECE927B}" type="datetimeFigureOut">
              <a:rPr lang="mr-IN" smtClean="0"/>
              <a:t>10-03-2017</a:t>
            </a:fld>
            <a:endParaRPr lang="mr-IN"/>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C87F6-986D-49E6-AF40-1B3A1EE8064D}" type="slidenum">
              <a:rPr lang="uk-UA" smtClean="0"/>
              <a:t>‹#›</a:t>
            </a:fld>
            <a:endParaRPr lang="uk-UA"/>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F33987-6305-4E2A-BF18-EF013ECE927B}" type="datetimeFigureOut">
              <a:rPr lang="mr-IN" smtClean="0"/>
              <a:t>10-03-2017</a:t>
            </a:fld>
            <a:endParaRPr lang="mr-IN"/>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C87F6-986D-49E6-AF40-1B3A1EE8064D}" type="slidenum">
              <a:rPr lang="uk-UA" smtClean="0"/>
              <a:t>‹#›</a:t>
            </a:fld>
            <a:endParaRPr lang="uk-UA"/>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633" y="1709739"/>
            <a:ext cx="10512862" cy="2852737"/>
          </a:xfrm>
        </p:spPr>
        <p:txBody>
          <a:bodyPr anchor="b"/>
          <a:lstStyle>
            <a:lvl1pPr>
              <a:defRPr sz="5998"/>
            </a:lvl1pPr>
          </a:lstStyle>
          <a:p>
            <a:r>
              <a:rPr lang="en-US"/>
              <a:t>Click to edit Master title style</a:t>
            </a:r>
          </a:p>
        </p:txBody>
      </p:sp>
      <p:sp>
        <p:nvSpPr>
          <p:cNvPr id="3" name="Text Placeholder 2"/>
          <p:cNvSpPr>
            <a:spLocks noGrp="1"/>
          </p:cNvSpPr>
          <p:nvPr>
            <p:ph type="body" idx="1"/>
          </p:nvPr>
        </p:nvSpPr>
        <p:spPr>
          <a:xfrm>
            <a:off x="831633" y="4589464"/>
            <a:ext cx="10512862" cy="1500187"/>
          </a:xfrm>
        </p:spPr>
        <p:txBody>
          <a:bodyPr/>
          <a:lstStyle>
            <a:lvl1pPr marL="0" indent="0">
              <a:buNone/>
              <a:defRPr sz="2399">
                <a:solidFill>
                  <a:schemeClr val="tx1">
                    <a:tint val="75000"/>
                  </a:schemeClr>
                </a:solidFill>
              </a:defRPr>
            </a:lvl1pPr>
            <a:lvl2pPr marL="457063" indent="0">
              <a:buNone/>
              <a:defRPr sz="1999">
                <a:solidFill>
                  <a:schemeClr val="tx1">
                    <a:tint val="75000"/>
                  </a:schemeClr>
                </a:solidFill>
              </a:defRPr>
            </a:lvl2pPr>
            <a:lvl3pPr marL="914126" indent="0">
              <a:buNone/>
              <a:defRPr sz="1799">
                <a:solidFill>
                  <a:schemeClr val="tx1">
                    <a:tint val="75000"/>
                  </a:schemeClr>
                </a:solidFill>
              </a:defRPr>
            </a:lvl3pPr>
            <a:lvl4pPr marL="1371189" indent="0">
              <a:buNone/>
              <a:defRPr sz="1600">
                <a:solidFill>
                  <a:schemeClr val="tx1">
                    <a:tint val="75000"/>
                  </a:schemeClr>
                </a:solidFill>
              </a:defRPr>
            </a:lvl4pPr>
            <a:lvl5pPr marL="1828251" indent="0">
              <a:buNone/>
              <a:defRPr sz="1600">
                <a:solidFill>
                  <a:schemeClr val="tx1">
                    <a:tint val="75000"/>
                  </a:schemeClr>
                </a:solidFill>
              </a:defRPr>
            </a:lvl5pPr>
            <a:lvl6pPr marL="2285314" indent="0">
              <a:buNone/>
              <a:defRPr sz="1600">
                <a:solidFill>
                  <a:schemeClr val="tx1">
                    <a:tint val="75000"/>
                  </a:schemeClr>
                </a:solidFill>
              </a:defRPr>
            </a:lvl6pPr>
            <a:lvl7pPr marL="2742377" indent="0">
              <a:buNone/>
              <a:defRPr sz="1600">
                <a:solidFill>
                  <a:schemeClr val="tx1">
                    <a:tint val="75000"/>
                  </a:schemeClr>
                </a:solidFill>
              </a:defRPr>
            </a:lvl7pPr>
            <a:lvl8pPr marL="3199440" indent="0">
              <a:buNone/>
              <a:defRPr sz="1600">
                <a:solidFill>
                  <a:schemeClr val="tx1">
                    <a:tint val="75000"/>
                  </a:schemeClr>
                </a:solidFill>
              </a:defRPr>
            </a:lvl8pPr>
            <a:lvl9pPr marL="3656503"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F33987-6305-4E2A-BF18-EF013ECE927B}" type="datetimeFigureOut">
              <a:rPr lang="mr-IN" smtClean="0"/>
              <a:t>10-03-2017</a:t>
            </a:fld>
            <a:endParaRPr lang="mr-IN"/>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C87F6-986D-49E6-AF40-1B3A1EE8064D}" type="slidenum">
              <a:rPr lang="uk-UA" smtClean="0"/>
              <a:t>‹#›</a:t>
            </a:fld>
            <a:endParaRPr lang="uk-UA"/>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7982" y="1825625"/>
            <a:ext cx="518025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0592" y="1825625"/>
            <a:ext cx="518025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DF33987-6305-4E2A-BF18-EF013ECE927B}" type="datetimeFigureOut">
              <a:rPr lang="mr-IN" smtClean="0"/>
              <a:t>10-03-2017</a:t>
            </a:fld>
            <a:endParaRPr lang="mr-IN"/>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C87F6-986D-49E6-AF40-1B3A1EE8064D}" type="slidenum">
              <a:rPr lang="uk-UA" smtClean="0"/>
              <a:t>‹#›</a:t>
            </a:fld>
            <a:endParaRPr lang="uk-UA"/>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569" y="365126"/>
            <a:ext cx="10512862" cy="1325563"/>
          </a:xfrm>
        </p:spPr>
        <p:txBody>
          <a:bodyPr/>
          <a:lstStyle/>
          <a:p>
            <a:r>
              <a:rPr lang="en-US"/>
              <a:t>Click to edit Master title style</a:t>
            </a:r>
          </a:p>
        </p:txBody>
      </p:sp>
      <p:sp>
        <p:nvSpPr>
          <p:cNvPr id="3" name="Text Placeholder 2"/>
          <p:cNvSpPr>
            <a:spLocks noGrp="1"/>
          </p:cNvSpPr>
          <p:nvPr>
            <p:ph type="body" idx="1"/>
          </p:nvPr>
        </p:nvSpPr>
        <p:spPr>
          <a:xfrm>
            <a:off x="839570" y="1681163"/>
            <a:ext cx="5156444"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4" name="Content Placeholder 3"/>
          <p:cNvSpPr>
            <a:spLocks noGrp="1"/>
          </p:cNvSpPr>
          <p:nvPr>
            <p:ph sz="half" idx="2"/>
          </p:nvPr>
        </p:nvSpPr>
        <p:spPr>
          <a:xfrm>
            <a:off x="839570" y="2505075"/>
            <a:ext cx="5156444"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0593" y="1681163"/>
            <a:ext cx="5181838"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0593" y="2505075"/>
            <a:ext cx="518183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DF33987-6305-4E2A-BF18-EF013ECE927B}" type="datetimeFigureOut">
              <a:rPr lang="mr-IN" smtClean="0"/>
              <a:t>10-03-2017</a:t>
            </a:fld>
            <a:endParaRPr lang="mr-IN"/>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6C87F6-986D-49E6-AF40-1B3A1EE8064D}" type="slidenum">
              <a:rPr lang="uk-UA" smtClean="0"/>
              <a:t>‹#›</a:t>
            </a:fld>
            <a:endParaRPr lang="uk-UA"/>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DF33987-6305-4E2A-BF18-EF013ECE927B}" type="datetimeFigureOut">
              <a:rPr lang="mr-IN" smtClean="0"/>
              <a:t>10-03-2017</a:t>
            </a:fld>
            <a:endParaRPr lang="mr-IN"/>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6C87F6-986D-49E6-AF40-1B3A1EE8064D}" type="slidenum">
              <a:rPr lang="uk-UA" smtClean="0"/>
              <a:t>‹#›</a:t>
            </a:fld>
            <a:endParaRPr lang="uk-UA"/>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F33987-6305-4E2A-BF18-EF013ECE927B}" type="datetimeFigureOut">
              <a:rPr lang="mr-IN" smtClean="0"/>
              <a:t>10-03-2017</a:t>
            </a:fld>
            <a:endParaRPr lang="mr-IN"/>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6C87F6-986D-49E6-AF40-1B3A1EE8064D}" type="slidenum">
              <a:rPr lang="uk-UA" smtClean="0"/>
              <a:t>‹#›</a:t>
            </a:fld>
            <a:endParaRPr lang="uk-UA"/>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570" y="457200"/>
            <a:ext cx="3931213" cy="1600200"/>
          </a:xfrm>
        </p:spPr>
        <p:txBody>
          <a:bodyPr anchor="b"/>
          <a:lstStyle>
            <a:lvl1pPr>
              <a:defRPr sz="3199"/>
            </a:lvl1pPr>
          </a:lstStyle>
          <a:p>
            <a:r>
              <a:rPr lang="en-US"/>
              <a:t>Click to edit Master title style</a:t>
            </a:r>
          </a:p>
        </p:txBody>
      </p:sp>
      <p:sp>
        <p:nvSpPr>
          <p:cNvPr id="3" name="Content Placeholder 2"/>
          <p:cNvSpPr>
            <a:spLocks noGrp="1"/>
          </p:cNvSpPr>
          <p:nvPr>
            <p:ph idx="1"/>
          </p:nvPr>
        </p:nvSpPr>
        <p:spPr>
          <a:xfrm>
            <a:off x="5181838" y="987426"/>
            <a:ext cx="6170593" cy="4873625"/>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F33987-6305-4E2A-BF18-EF013ECE927B}" type="datetimeFigureOut">
              <a:rPr lang="mr-IN" smtClean="0"/>
              <a:t>10-03-2017</a:t>
            </a:fld>
            <a:endParaRPr lang="mr-IN"/>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C87F6-986D-49E6-AF40-1B3A1EE8064D}" type="slidenum">
              <a:rPr lang="uk-UA" smtClean="0"/>
              <a:t>‹#›</a:t>
            </a:fld>
            <a:endParaRPr lang="uk-UA"/>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570" y="457200"/>
            <a:ext cx="3931213" cy="1600200"/>
          </a:xfrm>
        </p:spPr>
        <p:txBody>
          <a:bodyPr anchor="b"/>
          <a:lstStyle>
            <a:lvl1pPr>
              <a:defRPr sz="3199"/>
            </a:lvl1pPr>
          </a:lstStyle>
          <a:p>
            <a:r>
              <a:rPr lang="en-US"/>
              <a:t>Click to edit Master title style</a:t>
            </a:r>
          </a:p>
        </p:txBody>
      </p:sp>
      <p:sp>
        <p:nvSpPr>
          <p:cNvPr id="3" name="Picture Placeholder 2"/>
          <p:cNvSpPr>
            <a:spLocks noGrp="1"/>
          </p:cNvSpPr>
          <p:nvPr>
            <p:ph type="pic" idx="1"/>
          </p:nvPr>
        </p:nvSpPr>
        <p:spPr>
          <a:xfrm>
            <a:off x="5181838" y="987426"/>
            <a:ext cx="6170593" cy="4873625"/>
          </a:xfrm>
        </p:spPr>
        <p:txBody>
          <a:bodyPr/>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endParaRPr lang="en-US"/>
          </a:p>
        </p:txBody>
      </p:sp>
      <p:sp>
        <p:nvSpPr>
          <p:cNvPr id="4" name="Text Placeholder 3"/>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F33987-6305-4E2A-BF18-EF013ECE927B}" type="datetimeFigureOut">
              <a:rPr lang="mr-IN" smtClean="0"/>
              <a:t>10-03-2017</a:t>
            </a:fld>
            <a:endParaRPr lang="mr-IN"/>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C87F6-986D-49E6-AF40-1B3A1EE8064D}" type="slidenum">
              <a:rPr lang="uk-UA" smtClean="0"/>
              <a:t>‹#›</a:t>
            </a:fld>
            <a:endParaRPr lang="uk-UA"/>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7982" y="365126"/>
            <a:ext cx="10512862"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7982" y="1825625"/>
            <a:ext cx="10512862"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7982" y="6356351"/>
            <a:ext cx="27424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F33987-6305-4E2A-BF18-EF013ECE927B}" type="datetimeFigureOut">
              <a:rPr lang="mr-IN" smtClean="0"/>
              <a:pPr/>
              <a:t>10-03-2017</a:t>
            </a:fld>
            <a:endParaRPr lang="mr-IN"/>
          </a:p>
        </p:txBody>
      </p:sp>
      <p:sp>
        <p:nvSpPr>
          <p:cNvPr id="5" name="Footer Placeholder 4"/>
          <p:cNvSpPr>
            <a:spLocks noGrp="1"/>
          </p:cNvSpPr>
          <p:nvPr>
            <p:ph type="ftr" sz="quarter" idx="3"/>
          </p:nvPr>
        </p:nvSpPr>
        <p:spPr>
          <a:xfrm>
            <a:off x="4037549" y="6356351"/>
            <a:ext cx="411372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08357" y="6356351"/>
            <a:ext cx="274248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6C87F6-986D-49E6-AF40-1B3A1EE8064D}" type="slidenum">
              <a:rPr lang="uk-UA" smtClean="0"/>
              <a:pPr/>
              <a:t>‹#›</a:t>
            </a:fld>
            <a:endParaRPr lang="uk-UA"/>
          </a:p>
        </p:txBody>
      </p:sp>
    </p:spTree>
    <p:extLst>
      <p:ext uri="{BB962C8B-B14F-4D97-AF65-F5344CB8AC3E}">
        <p14:creationId xmlns:p14="http://schemas.microsoft.com/office/powerpoint/2010/main" val="1405724709"/>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126"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31" indent="-228531" algn="l" defTabSz="914126" rtl="0" eaLnBrk="1" latinLnBrk="0" hangingPunct="1">
        <a:lnSpc>
          <a:spcPct val="90000"/>
        </a:lnSpc>
        <a:spcBef>
          <a:spcPts val="1000"/>
        </a:spcBef>
        <a:buFont typeface="Arial"/>
        <a:buChar char="•"/>
        <a:defRPr sz="2799" kern="1200">
          <a:solidFill>
            <a:schemeClr val="tx1"/>
          </a:solidFill>
          <a:latin typeface="+mn-lt"/>
          <a:ea typeface="+mn-ea"/>
          <a:cs typeface="+mn-cs"/>
        </a:defRPr>
      </a:lvl1pPr>
      <a:lvl2pPr marL="685594" indent="-228531" algn="l" defTabSz="914126" rtl="0" eaLnBrk="1" latinLnBrk="0" hangingPunct="1">
        <a:lnSpc>
          <a:spcPct val="90000"/>
        </a:lnSpc>
        <a:spcBef>
          <a:spcPts val="500"/>
        </a:spcBef>
        <a:buFont typeface="Arial"/>
        <a:buChar char="•"/>
        <a:defRPr sz="2399" kern="1200">
          <a:solidFill>
            <a:schemeClr val="tx1"/>
          </a:solidFill>
          <a:latin typeface="+mn-lt"/>
          <a:ea typeface="+mn-ea"/>
          <a:cs typeface="+mn-cs"/>
        </a:defRPr>
      </a:lvl2pPr>
      <a:lvl3pPr marL="1142657" indent="-228531" algn="l" defTabSz="914126" rtl="0" eaLnBrk="1" latinLnBrk="0" hangingPunct="1">
        <a:lnSpc>
          <a:spcPct val="90000"/>
        </a:lnSpc>
        <a:spcBef>
          <a:spcPts val="500"/>
        </a:spcBef>
        <a:buFont typeface="Arial"/>
        <a:buChar char="•"/>
        <a:defRPr sz="1999"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a:buChar char="•"/>
        <a:defRPr sz="1799"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a:buChar char="•"/>
        <a:defRPr sz="1799"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a:buChar char="•"/>
        <a:defRPr sz="1799"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nist.gov/pqcrypto"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3812" y="762000"/>
            <a:ext cx="9143999" cy="3048001"/>
          </a:xfrm>
        </p:spPr>
        <p:txBody>
          <a:bodyPr>
            <a:normAutofit/>
          </a:bodyPr>
          <a:lstStyle/>
          <a:p>
            <a:pPr algn="r"/>
            <a:r>
              <a:rPr lang="en-US" sz="5400" b="1" dirty="0"/>
              <a:t>NIST Post-Quantum Cryptography Standardization</a:t>
            </a:r>
            <a:br>
              <a:rPr lang="en-US" b="1" dirty="0"/>
            </a:br>
            <a:r>
              <a:rPr lang="en-US" sz="4400" b="1" dirty="0"/>
              <a:t>- </a:t>
            </a:r>
            <a:r>
              <a:rPr lang="en-US" sz="4400" dirty="0"/>
              <a:t>Process, Issues and Strategies </a:t>
            </a:r>
          </a:p>
        </p:txBody>
      </p:sp>
      <p:sp>
        <p:nvSpPr>
          <p:cNvPr id="3" name="Subtitle 2"/>
          <p:cNvSpPr>
            <a:spLocks noGrp="1"/>
          </p:cNvSpPr>
          <p:nvPr>
            <p:ph type="subTitle" idx="1"/>
          </p:nvPr>
        </p:nvSpPr>
        <p:spPr>
          <a:xfrm>
            <a:off x="760411" y="4419600"/>
            <a:ext cx="9677399" cy="977621"/>
          </a:xfrm>
        </p:spPr>
        <p:txBody>
          <a:bodyPr>
            <a:noAutofit/>
          </a:bodyPr>
          <a:lstStyle/>
          <a:p>
            <a:r>
              <a:rPr lang="en-US" sz="3200" dirty="0"/>
              <a:t>Lily Chen</a:t>
            </a:r>
          </a:p>
          <a:p>
            <a:r>
              <a:rPr lang="en-US" sz="3200" dirty="0"/>
              <a:t>NIST,  USA</a:t>
            </a:r>
          </a:p>
        </p:txBody>
      </p:sp>
    </p:spTree>
    <p:extLst>
      <p:ext uri="{BB962C8B-B14F-4D97-AF65-F5344CB8AC3E}">
        <p14:creationId xmlns:p14="http://schemas.microsoft.com/office/powerpoint/2010/main" val="4025013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Classical Security</a:t>
            </a:r>
          </a:p>
        </p:txBody>
      </p:sp>
      <p:sp>
        <p:nvSpPr>
          <p:cNvPr id="3" name="Content Placeholder 2"/>
          <p:cNvSpPr>
            <a:spLocks noGrp="1"/>
          </p:cNvSpPr>
          <p:nvPr>
            <p:ph idx="1"/>
          </p:nvPr>
        </p:nvSpPr>
        <p:spPr/>
        <p:txBody>
          <a:bodyPr>
            <a:normAutofit/>
          </a:bodyPr>
          <a:lstStyle/>
          <a:p>
            <a:r>
              <a:rPr lang="en-US" dirty="0"/>
              <a:t>Science for assessing classical security is better developed than that for assessing quantum security</a:t>
            </a:r>
          </a:p>
          <a:p>
            <a:r>
              <a:rPr lang="en-US" dirty="0"/>
              <a:t>The most effective and practical attacks may be classical attacks, even if quantum attacks work better “on paper”</a:t>
            </a:r>
          </a:p>
          <a:p>
            <a:r>
              <a:rPr lang="en-US" dirty="0"/>
              <a:t>Classical cryptanalysis can improve our understanding of the structure underlying the primitive, which is also the basis for quantum cryptanalysis</a:t>
            </a:r>
          </a:p>
          <a:p>
            <a:r>
              <a:rPr lang="en-US" dirty="0"/>
              <a:t>Submitters should at least share their understanding of classical security of the proposal(s)</a:t>
            </a:r>
          </a:p>
        </p:txBody>
      </p:sp>
    </p:spTree>
    <p:extLst>
      <p:ext uri="{BB962C8B-B14F-4D97-AF65-F5344CB8AC3E}">
        <p14:creationId xmlns:p14="http://schemas.microsoft.com/office/powerpoint/2010/main" val="286745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Quantum Security </a:t>
            </a:r>
          </a:p>
        </p:txBody>
      </p:sp>
      <p:sp>
        <p:nvSpPr>
          <p:cNvPr id="3" name="Content Placeholder 2"/>
          <p:cNvSpPr>
            <a:spLocks noGrp="1"/>
          </p:cNvSpPr>
          <p:nvPr>
            <p:ph idx="1"/>
          </p:nvPr>
        </p:nvSpPr>
        <p:spPr/>
        <p:txBody>
          <a:bodyPr/>
          <a:lstStyle/>
          <a:p>
            <a:r>
              <a:rPr lang="en-US" dirty="0"/>
              <a:t>Quantum security levels specified in the draft requirements and evaluation criteria received many comments</a:t>
            </a:r>
          </a:p>
          <a:p>
            <a:r>
              <a:rPr lang="en-US" dirty="0"/>
              <a:t>Comments were inconsistent or even controversial</a:t>
            </a:r>
          </a:p>
          <a:p>
            <a:r>
              <a:rPr lang="en-US" dirty="0"/>
              <a:t>Uncertainties on quantum security</a:t>
            </a:r>
          </a:p>
          <a:p>
            <a:pPr lvl="1"/>
            <a:r>
              <a:rPr lang="en-US" dirty="0"/>
              <a:t>The possibility that new quantum algorithms will be discovered, leading to new attacks </a:t>
            </a:r>
          </a:p>
          <a:p>
            <a:pPr lvl="1"/>
            <a:r>
              <a:rPr lang="en-US" dirty="0"/>
              <a:t>The performance characteristics of future quantum computers, such as their cost, speed and memory size</a:t>
            </a:r>
          </a:p>
          <a:p>
            <a:r>
              <a:rPr lang="en-US" sz="3200" dirty="0"/>
              <a:t>Concerns on hurting performance to satisfy the security levels</a:t>
            </a:r>
          </a:p>
        </p:txBody>
      </p:sp>
    </p:spTree>
    <p:extLst>
      <p:ext uri="{BB962C8B-B14F-4D97-AF65-F5344CB8AC3E}">
        <p14:creationId xmlns:p14="http://schemas.microsoft.com/office/powerpoint/2010/main" val="1728060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Target Security Levels (in Final CFP)</a:t>
            </a:r>
          </a:p>
        </p:txBody>
      </p:sp>
      <p:graphicFrame>
        <p:nvGraphicFramePr>
          <p:cNvPr id="4" name="Table 3"/>
          <p:cNvGraphicFramePr>
            <a:graphicFrameLocks noGrp="1"/>
          </p:cNvGraphicFramePr>
          <p:nvPr>
            <p:extLst>
              <p:ext uri="{D42A27DB-BD31-4B8C-83A1-F6EECF244321}">
                <p14:modId xmlns:p14="http://schemas.microsoft.com/office/powerpoint/2010/main" val="1390290114"/>
              </p:ext>
            </p:extLst>
          </p:nvPr>
        </p:nvGraphicFramePr>
        <p:xfrm>
          <a:off x="1141412" y="3657600"/>
          <a:ext cx="9296400" cy="2225040"/>
        </p:xfrm>
        <a:graphic>
          <a:graphicData uri="http://schemas.openxmlformats.org/drawingml/2006/table">
            <a:tbl>
              <a:tblPr firstRow="1" bandRow="1">
                <a:tableStyleId>{5C22544A-7EE6-4342-B048-85BDC9FD1C3A}</a:tableStyleId>
              </a:tblPr>
              <a:tblGrid>
                <a:gridCol w="958941">
                  <a:extLst>
                    <a:ext uri="{9D8B030D-6E8A-4147-A177-3AD203B41FA5}">
                      <a16:colId xmlns:a16="http://schemas.microsoft.com/office/drawing/2014/main" val="453178185"/>
                    </a:ext>
                  </a:extLst>
                </a:gridCol>
                <a:gridCol w="8337459">
                  <a:extLst>
                    <a:ext uri="{9D8B030D-6E8A-4147-A177-3AD203B41FA5}">
                      <a16:colId xmlns:a16="http://schemas.microsoft.com/office/drawing/2014/main" val="4028195574"/>
                    </a:ext>
                  </a:extLst>
                </a:gridCol>
              </a:tblGrid>
              <a:tr h="370840">
                <a:tc>
                  <a:txBody>
                    <a:bodyPr/>
                    <a:lstStyle/>
                    <a:p>
                      <a:endParaRPr lang="en-US"/>
                    </a:p>
                  </a:txBody>
                  <a:tcPr/>
                </a:tc>
                <a:tc>
                  <a:txBody>
                    <a:bodyPr/>
                    <a:lstStyle/>
                    <a:p>
                      <a:pPr algn="ctr"/>
                      <a:r>
                        <a:rPr lang="en-US"/>
                        <a:t>Security</a:t>
                      </a:r>
                      <a:r>
                        <a:rPr lang="en-US" baseline="0"/>
                        <a:t> Description</a:t>
                      </a:r>
                      <a:endParaRPr lang="en-US"/>
                    </a:p>
                  </a:txBody>
                  <a:tcPr/>
                </a:tc>
                <a:extLst>
                  <a:ext uri="{0D108BD9-81ED-4DB2-BD59-A6C34878D82A}">
                    <a16:rowId xmlns:a16="http://schemas.microsoft.com/office/drawing/2014/main" val="3270265095"/>
                  </a:ext>
                </a:extLst>
              </a:tr>
              <a:tr h="370840">
                <a:tc>
                  <a:txBody>
                    <a:bodyPr/>
                    <a:lstStyle/>
                    <a:p>
                      <a:r>
                        <a:rPr lang="en-US"/>
                        <a:t>I</a:t>
                      </a:r>
                    </a:p>
                  </a:txBody>
                  <a:tcPr/>
                </a:tc>
                <a:tc>
                  <a:txBody>
                    <a:bodyPr/>
                    <a:lstStyle/>
                    <a:p>
                      <a:r>
                        <a:rPr lang="en-US" dirty="0"/>
                        <a:t>At</a:t>
                      </a:r>
                      <a:r>
                        <a:rPr lang="en-US" baseline="0" dirty="0"/>
                        <a:t> least as hard to break as AES128   (exhaustive key search)</a:t>
                      </a:r>
                      <a:endParaRPr lang="en-US" dirty="0"/>
                    </a:p>
                  </a:txBody>
                  <a:tcPr/>
                </a:tc>
                <a:extLst>
                  <a:ext uri="{0D108BD9-81ED-4DB2-BD59-A6C34878D82A}">
                    <a16:rowId xmlns:a16="http://schemas.microsoft.com/office/drawing/2014/main" val="3473665551"/>
                  </a:ext>
                </a:extLst>
              </a:tr>
              <a:tr h="370840">
                <a:tc>
                  <a:txBody>
                    <a:bodyPr/>
                    <a:lstStyle/>
                    <a:p>
                      <a:r>
                        <a:rPr lang="en-US"/>
                        <a:t>II</a:t>
                      </a:r>
                    </a:p>
                  </a:txBody>
                  <a:tcPr/>
                </a:tc>
                <a:tc>
                  <a:txBody>
                    <a:bodyPr/>
                    <a:lstStyle/>
                    <a:p>
                      <a:r>
                        <a:rPr lang="en-US" dirty="0"/>
                        <a:t>At least as hard to break as SHA256   (collision search)</a:t>
                      </a:r>
                    </a:p>
                  </a:txBody>
                  <a:tcPr/>
                </a:tc>
                <a:extLst>
                  <a:ext uri="{0D108BD9-81ED-4DB2-BD59-A6C34878D82A}">
                    <a16:rowId xmlns:a16="http://schemas.microsoft.com/office/drawing/2014/main" val="2582847432"/>
                  </a:ext>
                </a:extLst>
              </a:tr>
              <a:tr h="370840">
                <a:tc>
                  <a:txBody>
                    <a:bodyPr/>
                    <a:lstStyle/>
                    <a:p>
                      <a:r>
                        <a:rPr lang="en-US"/>
                        <a:t>III</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At</a:t>
                      </a:r>
                      <a:r>
                        <a:rPr lang="en-US" baseline="0"/>
                        <a:t> least as hard to break as AES192    (exhaustive key search)</a:t>
                      </a:r>
                      <a:endParaRPr lang="en-US"/>
                    </a:p>
                  </a:txBody>
                  <a:tcPr/>
                </a:tc>
                <a:extLst>
                  <a:ext uri="{0D108BD9-81ED-4DB2-BD59-A6C34878D82A}">
                    <a16:rowId xmlns:a16="http://schemas.microsoft.com/office/drawing/2014/main" val="842454230"/>
                  </a:ext>
                </a:extLst>
              </a:tr>
              <a:tr h="370840">
                <a:tc>
                  <a:txBody>
                    <a:bodyPr/>
                    <a:lstStyle/>
                    <a:p>
                      <a:r>
                        <a:rPr lang="en-US"/>
                        <a:t>IV</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At least as hard to break as SHA384    (collision search)</a:t>
                      </a:r>
                    </a:p>
                  </a:txBody>
                  <a:tcPr/>
                </a:tc>
                <a:extLst>
                  <a:ext uri="{0D108BD9-81ED-4DB2-BD59-A6C34878D82A}">
                    <a16:rowId xmlns:a16="http://schemas.microsoft.com/office/drawing/2014/main" val="846589921"/>
                  </a:ext>
                </a:extLst>
              </a:tr>
              <a:tr h="370840">
                <a:tc>
                  <a:txBody>
                    <a:bodyPr/>
                    <a:lstStyle/>
                    <a:p>
                      <a:r>
                        <a:rPr lang="en-US"/>
                        <a:t>V</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At</a:t>
                      </a:r>
                      <a:r>
                        <a:rPr lang="en-US" baseline="0" dirty="0"/>
                        <a:t> least as hard to break as AES256    (exhaustive key search)</a:t>
                      </a:r>
                      <a:endParaRPr lang="en-US" dirty="0"/>
                    </a:p>
                  </a:txBody>
                  <a:tcPr/>
                </a:tc>
                <a:extLst>
                  <a:ext uri="{0D108BD9-81ED-4DB2-BD59-A6C34878D82A}">
                    <a16:rowId xmlns:a16="http://schemas.microsoft.com/office/drawing/2014/main" val="4127154546"/>
                  </a:ext>
                </a:extLst>
              </a:tr>
            </a:tbl>
          </a:graphicData>
        </a:graphic>
      </p:graphicFrame>
      <p:sp>
        <p:nvSpPr>
          <p:cNvPr id="5" name="Content Placeholder 2"/>
          <p:cNvSpPr txBox="1">
            <a:spLocks/>
          </p:cNvSpPr>
          <p:nvPr/>
        </p:nvSpPr>
        <p:spPr>
          <a:xfrm>
            <a:off x="860954" y="1615440"/>
            <a:ext cx="9753600" cy="1889760"/>
          </a:xfrm>
          <a:prstGeom prst="rect">
            <a:avLst/>
          </a:prstGeom>
        </p:spPr>
        <p:txBody>
          <a:bodyPr vert="horz" lIns="91440" tIns="45720" rIns="91440" bIns="45720" rtlCol="0">
            <a:normAutofit fontScale="77500" lnSpcReduction="20000"/>
          </a:bodyPr>
          <a:lstStyle>
            <a:lvl1pPr marL="228531" indent="-228531" algn="l" defTabSz="914126" rtl="0" eaLnBrk="1" latinLnBrk="0" hangingPunct="1">
              <a:lnSpc>
                <a:spcPct val="90000"/>
              </a:lnSpc>
              <a:spcBef>
                <a:spcPts val="1000"/>
              </a:spcBef>
              <a:buFont typeface="Arial"/>
              <a:buChar char="•"/>
              <a:defRPr sz="2799" kern="1200">
                <a:solidFill>
                  <a:schemeClr val="tx1"/>
                </a:solidFill>
                <a:latin typeface="+mn-lt"/>
                <a:ea typeface="+mn-ea"/>
                <a:cs typeface="+mn-cs"/>
              </a:defRPr>
            </a:lvl1pPr>
            <a:lvl2pPr marL="685594" indent="-228531" algn="l" defTabSz="914126" rtl="0" eaLnBrk="1" latinLnBrk="0" hangingPunct="1">
              <a:lnSpc>
                <a:spcPct val="90000"/>
              </a:lnSpc>
              <a:spcBef>
                <a:spcPts val="500"/>
              </a:spcBef>
              <a:buFont typeface="Arial"/>
              <a:buChar char="•"/>
              <a:defRPr sz="2399" kern="1200">
                <a:solidFill>
                  <a:schemeClr val="tx1"/>
                </a:solidFill>
                <a:latin typeface="+mn-lt"/>
                <a:ea typeface="+mn-ea"/>
                <a:cs typeface="+mn-cs"/>
              </a:defRPr>
            </a:lvl2pPr>
            <a:lvl3pPr marL="1142657" indent="-228531" algn="l" defTabSz="914126" rtl="0" eaLnBrk="1" latinLnBrk="0" hangingPunct="1">
              <a:lnSpc>
                <a:spcPct val="90000"/>
              </a:lnSpc>
              <a:spcBef>
                <a:spcPts val="500"/>
              </a:spcBef>
              <a:buFont typeface="Arial"/>
              <a:buChar char="•"/>
              <a:defRPr sz="1999"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a:buChar char="•"/>
              <a:defRPr sz="1799"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a:buChar char="•"/>
              <a:defRPr sz="1799"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a:buChar char="•"/>
              <a:defRPr sz="1799" kern="1200">
                <a:solidFill>
                  <a:schemeClr val="tx1"/>
                </a:solidFill>
                <a:latin typeface="+mn-lt"/>
                <a:ea typeface="+mn-ea"/>
                <a:cs typeface="+mn-cs"/>
              </a:defRPr>
            </a:lvl9pPr>
          </a:lstStyle>
          <a:p>
            <a:r>
              <a:rPr lang="en-US" dirty="0"/>
              <a:t>Computational resources should be measured using a variety of metrics</a:t>
            </a:r>
          </a:p>
          <a:p>
            <a:pPr lvl="1"/>
            <a:r>
              <a:rPr lang="en-US" dirty="0"/>
              <a:t>Number of classical elementary operations, quantum circuit size, etc.</a:t>
            </a:r>
          </a:p>
          <a:p>
            <a:pPr lvl="1"/>
            <a:r>
              <a:rPr lang="en-US" dirty="0"/>
              <a:t>Should consider realistic limitations on circuit depth (e.g. 2</a:t>
            </a:r>
            <a:r>
              <a:rPr lang="en-US" baseline="30000" dirty="0"/>
              <a:t>40</a:t>
            </a:r>
            <a:r>
              <a:rPr lang="en-US" dirty="0"/>
              <a:t> to 2</a:t>
            </a:r>
            <a:r>
              <a:rPr lang="en-US" baseline="30000" dirty="0"/>
              <a:t>80</a:t>
            </a:r>
            <a:r>
              <a:rPr lang="en-US" dirty="0"/>
              <a:t> logical gates)</a:t>
            </a:r>
          </a:p>
          <a:p>
            <a:pPr lvl="1"/>
            <a:r>
              <a:rPr lang="en-US" dirty="0"/>
              <a:t>May also consider expected relative cost of quantum and classical gates.</a:t>
            </a:r>
          </a:p>
          <a:p>
            <a:r>
              <a:rPr lang="en-US" dirty="0"/>
              <a:t>Submitters need not provide parameters for all 5 categories</a:t>
            </a:r>
          </a:p>
          <a:p>
            <a:r>
              <a:rPr lang="en-US" dirty="0"/>
              <a:t>These are understood to be preliminary estimates</a:t>
            </a:r>
          </a:p>
        </p:txBody>
      </p:sp>
    </p:spTree>
    <p:extLst>
      <p:ext uri="{BB962C8B-B14F-4D97-AF65-F5344CB8AC3E}">
        <p14:creationId xmlns:p14="http://schemas.microsoft.com/office/powerpoint/2010/main" val="555152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Hypothetical Scenario on Security Strength</a:t>
            </a:r>
          </a:p>
        </p:txBody>
      </p:sp>
      <p:sp>
        <p:nvSpPr>
          <p:cNvPr id="3" name="Content Placeholder 2"/>
          <p:cNvSpPr>
            <a:spLocks noGrp="1"/>
          </p:cNvSpPr>
          <p:nvPr>
            <p:ph idx="1"/>
          </p:nvPr>
        </p:nvSpPr>
        <p:spPr/>
        <p:txBody>
          <a:bodyPr>
            <a:normAutofit/>
          </a:bodyPr>
          <a:lstStyle/>
          <a:p>
            <a:r>
              <a:rPr lang="en-US" dirty="0"/>
              <a:t>Assume no quantum attacks (like Shor’s on factorization), beside generic ones (i.e. Grover-based to speed up classical attack)</a:t>
            </a:r>
          </a:p>
          <a:p>
            <a:r>
              <a:rPr lang="en-US" dirty="0"/>
              <a:t>To achieve security strengths 1, 3, 5, set parameters for classical security to  (at least) 128, 192, 256 bits respectively </a:t>
            </a:r>
          </a:p>
          <a:p>
            <a:r>
              <a:rPr lang="en-US" dirty="0"/>
              <a:t>To achieve security strengths 2 and 4</a:t>
            </a:r>
          </a:p>
          <a:p>
            <a:pPr lvl="1"/>
            <a:r>
              <a:rPr lang="en-US" dirty="0"/>
              <a:t>If there is no quantum speedup, 128 bits and 192 bits of classical security, respectively, will be enough.</a:t>
            </a:r>
          </a:p>
          <a:p>
            <a:pPr lvl="1"/>
            <a:r>
              <a:rPr lang="en-US" dirty="0"/>
              <a:t>If there is a quantum speedup, more classical security will be needed to achieve the required quantum security. </a:t>
            </a:r>
          </a:p>
        </p:txBody>
      </p:sp>
    </p:spTree>
    <p:extLst>
      <p:ext uri="{BB962C8B-B14F-4D97-AF65-F5344CB8AC3E}">
        <p14:creationId xmlns:p14="http://schemas.microsoft.com/office/powerpoint/2010/main" val="1015481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Competing Factors in a Non-Competition </a:t>
            </a:r>
          </a:p>
        </p:txBody>
      </p:sp>
      <p:sp>
        <p:nvSpPr>
          <p:cNvPr id="3" name="Content Placeholder 2"/>
          <p:cNvSpPr>
            <a:spLocks noGrp="1"/>
          </p:cNvSpPr>
          <p:nvPr>
            <p:ph idx="1"/>
          </p:nvPr>
        </p:nvSpPr>
        <p:spPr/>
        <p:txBody>
          <a:bodyPr>
            <a:normAutofit/>
          </a:bodyPr>
          <a:lstStyle/>
          <a:p>
            <a:r>
              <a:rPr lang="en-US" dirty="0"/>
              <a:t>Secure against both classical and quantum attacks</a:t>
            </a:r>
          </a:p>
          <a:p>
            <a:r>
              <a:rPr lang="en-US" dirty="0"/>
              <a:t>Performance - measured on various "classical" platforms</a:t>
            </a:r>
          </a:p>
          <a:p>
            <a:r>
              <a:rPr lang="en-US" dirty="0"/>
              <a:t>Other properties</a:t>
            </a:r>
          </a:p>
          <a:p>
            <a:pPr lvl="1"/>
            <a:r>
              <a:rPr lang="en-US" dirty="0"/>
              <a:t>Drop-in replacements - Compatibility with existing protocols and networks</a:t>
            </a:r>
          </a:p>
          <a:p>
            <a:pPr lvl="1"/>
            <a:r>
              <a:rPr lang="en-US" dirty="0"/>
              <a:t>Perfect forward secrecy</a:t>
            </a:r>
          </a:p>
          <a:p>
            <a:pPr lvl="1"/>
            <a:r>
              <a:rPr lang="en-US" dirty="0"/>
              <a:t>Resistance to side-channel attacks</a:t>
            </a:r>
          </a:p>
          <a:p>
            <a:pPr lvl="1"/>
            <a:r>
              <a:rPr lang="en-US" dirty="0"/>
              <a:t>Simplicity and flexibility</a:t>
            </a:r>
          </a:p>
          <a:p>
            <a:pPr lvl="1"/>
            <a:r>
              <a:rPr lang="en-US" dirty="0"/>
              <a:t>Misuse resistance, and </a:t>
            </a:r>
          </a:p>
          <a:p>
            <a:pPr lvl="1"/>
            <a:r>
              <a:rPr lang="en-US" dirty="0"/>
              <a:t>More</a:t>
            </a:r>
          </a:p>
        </p:txBody>
      </p:sp>
    </p:spTree>
    <p:extLst>
      <p:ext uri="{BB962C8B-B14F-4D97-AF65-F5344CB8AC3E}">
        <p14:creationId xmlns:p14="http://schemas.microsoft.com/office/powerpoint/2010/main" val="1490524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Cost and Performance</a:t>
            </a:r>
          </a:p>
        </p:txBody>
      </p:sp>
      <p:sp>
        <p:nvSpPr>
          <p:cNvPr id="3" name="Content Placeholder 2"/>
          <p:cNvSpPr>
            <a:spLocks noGrp="1"/>
          </p:cNvSpPr>
          <p:nvPr>
            <p:ph idx="1"/>
          </p:nvPr>
        </p:nvSpPr>
        <p:spPr>
          <a:xfrm>
            <a:off x="1065212" y="1676401"/>
            <a:ext cx="9829800" cy="4648199"/>
          </a:xfrm>
        </p:spPr>
        <p:txBody>
          <a:bodyPr>
            <a:normAutofit fontScale="85000" lnSpcReduction="10000"/>
          </a:bodyPr>
          <a:lstStyle/>
          <a:p>
            <a:r>
              <a:rPr lang="en-US" sz="3200" dirty="0"/>
              <a:t>Standardized post-quantum cryptography will be implemented in “classical” platforms</a:t>
            </a:r>
          </a:p>
          <a:p>
            <a:r>
              <a:rPr lang="en-US" sz="3200" dirty="0"/>
              <a:t>Diversified applications require different properties </a:t>
            </a:r>
          </a:p>
          <a:p>
            <a:pPr lvl="1"/>
            <a:r>
              <a:rPr lang="en-US" sz="3200" dirty="0"/>
              <a:t>from extremely processing constrained device to limited </a:t>
            </a:r>
            <a:r>
              <a:rPr lang="en-US" sz="2800" dirty="0"/>
              <a:t>communication</a:t>
            </a:r>
            <a:r>
              <a:rPr lang="en-US" sz="3200" dirty="0"/>
              <a:t> bandwidth</a:t>
            </a:r>
          </a:p>
          <a:p>
            <a:r>
              <a:rPr lang="en-US" sz="3200" dirty="0"/>
              <a:t>May need to standardize more than one algorithm for each function to accommodate different application environments</a:t>
            </a:r>
          </a:p>
          <a:p>
            <a:r>
              <a:rPr lang="en-US" sz="3200" dirty="0"/>
              <a:t>Allowing parallel implementation for improving efficiency is certainly a plus</a:t>
            </a:r>
          </a:p>
          <a:p>
            <a:r>
              <a:rPr lang="en-US" sz="3200" dirty="0"/>
              <a:t>If an algorithm is not a good performer on all platforms, then it would be very helpful to understand where it is a good performer </a:t>
            </a:r>
          </a:p>
          <a:p>
            <a:pPr marL="0" indent="0">
              <a:buNone/>
            </a:pPr>
            <a:endParaRPr lang="en-US" dirty="0"/>
          </a:p>
        </p:txBody>
      </p:sp>
    </p:spTree>
    <p:extLst>
      <p:ext uri="{BB962C8B-B14F-4D97-AF65-F5344CB8AC3E}">
        <p14:creationId xmlns:p14="http://schemas.microsoft.com/office/powerpoint/2010/main" val="3061959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Drop-in Replacements</a:t>
            </a:r>
          </a:p>
        </p:txBody>
      </p:sp>
      <p:sp>
        <p:nvSpPr>
          <p:cNvPr id="3" name="Content Placeholder 2"/>
          <p:cNvSpPr>
            <a:spLocks noGrp="1"/>
          </p:cNvSpPr>
          <p:nvPr>
            <p:ph idx="1"/>
          </p:nvPr>
        </p:nvSpPr>
        <p:spPr>
          <a:xfrm>
            <a:off x="1065212" y="1828800"/>
            <a:ext cx="10436404" cy="4495800"/>
          </a:xfrm>
        </p:spPr>
        <p:txBody>
          <a:bodyPr>
            <a:normAutofit/>
          </a:bodyPr>
          <a:lstStyle/>
          <a:p>
            <a:r>
              <a:rPr lang="en-US" dirty="0"/>
              <a:t>We’re looking for Quantum resistant drop-in replacements for existing applications, e.g. Internet Key Exchange (IKE) and Transport Layer Security (TLS)</a:t>
            </a:r>
          </a:p>
          <a:p>
            <a:pPr lvl="1"/>
            <a:r>
              <a:rPr lang="en-US" dirty="0"/>
              <a:t>Key establishment </a:t>
            </a:r>
          </a:p>
          <a:p>
            <a:pPr lvl="2"/>
            <a:r>
              <a:rPr lang="en-US" dirty="0"/>
              <a:t>Schemes similar to </a:t>
            </a:r>
            <a:r>
              <a:rPr lang="en-US" dirty="0" err="1"/>
              <a:t>Diffie</a:t>
            </a:r>
            <a:r>
              <a:rPr lang="en-US" dirty="0"/>
              <a:t>-Hellman key exchange</a:t>
            </a:r>
          </a:p>
          <a:p>
            <a:pPr lvl="2"/>
            <a:r>
              <a:rPr lang="en-US" dirty="0"/>
              <a:t>Public key encryption (maybe one time public key) </a:t>
            </a:r>
          </a:p>
          <a:p>
            <a:pPr lvl="1"/>
            <a:r>
              <a:rPr lang="en-US" dirty="0"/>
              <a:t>Signatures</a:t>
            </a:r>
          </a:p>
          <a:p>
            <a:pPr lvl="2"/>
            <a:r>
              <a:rPr lang="en-US" dirty="0"/>
              <a:t>Reasonable public key size, signature size, and- fast signature verification</a:t>
            </a:r>
          </a:p>
          <a:p>
            <a:r>
              <a:rPr lang="en-US" dirty="0"/>
              <a:t>For an algorithm, the evidence of compatibility with the current existing protocols will be valuable, while knowing how to modify the protocols to make it work is also extremely helpful</a:t>
            </a:r>
          </a:p>
        </p:txBody>
      </p:sp>
    </p:spTree>
    <p:extLst>
      <p:ext uri="{BB962C8B-B14F-4D97-AF65-F5344CB8AC3E}">
        <p14:creationId xmlns:p14="http://schemas.microsoft.com/office/powerpoint/2010/main" val="2913889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Security Implementation Issues </a:t>
            </a:r>
          </a:p>
        </p:txBody>
      </p:sp>
      <p:sp>
        <p:nvSpPr>
          <p:cNvPr id="3" name="Content Placeholder 2"/>
          <p:cNvSpPr>
            <a:spLocks noGrp="1"/>
          </p:cNvSpPr>
          <p:nvPr>
            <p:ph idx="1"/>
          </p:nvPr>
        </p:nvSpPr>
        <p:spPr>
          <a:xfrm>
            <a:off x="837982" y="1690689"/>
            <a:ext cx="10512862" cy="4486274"/>
          </a:xfrm>
        </p:spPr>
        <p:txBody>
          <a:bodyPr>
            <a:normAutofit fontScale="85000" lnSpcReduction="20000"/>
          </a:bodyPr>
          <a:lstStyle/>
          <a:p>
            <a:r>
              <a:rPr lang="en-US" dirty="0"/>
              <a:t>Properly handling security implementation issues are critical to make an algorithm a strong candidate for standardization, e.g.</a:t>
            </a:r>
          </a:p>
          <a:p>
            <a:pPr lvl="1"/>
            <a:r>
              <a:rPr lang="en-US" dirty="0"/>
              <a:t>Public key validation </a:t>
            </a:r>
          </a:p>
          <a:p>
            <a:pPr lvl="2"/>
            <a:r>
              <a:rPr lang="en-US" dirty="0"/>
              <a:t>How efficient or inefficient it can be </a:t>
            </a:r>
          </a:p>
          <a:p>
            <a:pPr lvl="2"/>
            <a:r>
              <a:rPr lang="en-US" dirty="0"/>
              <a:t>What is the risk of not doing it</a:t>
            </a:r>
          </a:p>
          <a:p>
            <a:pPr lvl="1"/>
            <a:r>
              <a:rPr lang="en-US" dirty="0"/>
              <a:t>Decryption failure</a:t>
            </a:r>
          </a:p>
          <a:p>
            <a:pPr lvl="2"/>
            <a:r>
              <a:rPr lang="en-US" dirty="0"/>
              <a:t>Probability </a:t>
            </a:r>
          </a:p>
          <a:p>
            <a:pPr lvl="2"/>
            <a:r>
              <a:rPr lang="en-US" dirty="0"/>
              <a:t>How to prevent security flaws brought about by decryption failure</a:t>
            </a:r>
          </a:p>
          <a:p>
            <a:pPr lvl="1"/>
            <a:r>
              <a:rPr lang="en-US" dirty="0"/>
              <a:t>Countermeasures to side-channel attack</a:t>
            </a:r>
          </a:p>
          <a:p>
            <a:pPr lvl="2"/>
            <a:r>
              <a:rPr lang="en-US" dirty="0"/>
              <a:t>Methods and costs</a:t>
            </a:r>
          </a:p>
          <a:p>
            <a:pPr lvl="1"/>
            <a:r>
              <a:rPr lang="en-US" dirty="0"/>
              <a:t>Auxiliary functions</a:t>
            </a:r>
          </a:p>
          <a:p>
            <a:pPr lvl="2"/>
            <a:r>
              <a:rPr lang="en-US" dirty="0"/>
              <a:t>Requirements and efficiency, e.g. Gaussian simulation</a:t>
            </a:r>
          </a:p>
          <a:p>
            <a:pPr lvl="1"/>
            <a:r>
              <a:rPr lang="en-US" dirty="0"/>
              <a:t>Misuse resistance, e.g. </a:t>
            </a:r>
          </a:p>
          <a:p>
            <a:pPr lvl="2"/>
            <a:r>
              <a:rPr lang="en-US" dirty="0"/>
              <a:t>If public key reuse is a security issue, how to prevent it</a:t>
            </a:r>
          </a:p>
          <a:p>
            <a:r>
              <a:rPr lang="en-US" dirty="0"/>
              <a:t>Details determine success or failure – General strategy to win</a:t>
            </a:r>
          </a:p>
        </p:txBody>
      </p:sp>
    </p:spTree>
    <p:extLst>
      <p:ext uri="{BB962C8B-B14F-4D97-AF65-F5344CB8AC3E}">
        <p14:creationId xmlns:p14="http://schemas.microsoft.com/office/powerpoint/2010/main" val="1084278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Summary</a:t>
            </a:r>
          </a:p>
        </p:txBody>
      </p:sp>
      <p:sp>
        <p:nvSpPr>
          <p:cNvPr id="3" name="Content Placeholder 2"/>
          <p:cNvSpPr>
            <a:spLocks noGrp="1"/>
          </p:cNvSpPr>
          <p:nvPr>
            <p:ph idx="1"/>
          </p:nvPr>
        </p:nvSpPr>
        <p:spPr>
          <a:xfrm>
            <a:off x="608012" y="1828800"/>
            <a:ext cx="7391400" cy="4343400"/>
          </a:xfrm>
        </p:spPr>
        <p:txBody>
          <a:bodyPr>
            <a:normAutofit/>
          </a:bodyPr>
          <a:lstStyle/>
          <a:p>
            <a:r>
              <a:rPr lang="en-US" dirty="0"/>
              <a:t>NIST acknowledges all the feedback received, which has improved the submission requirements and evaluation criteria</a:t>
            </a:r>
          </a:p>
          <a:p>
            <a:r>
              <a:rPr lang="en-US" dirty="0"/>
              <a:t>Submission deadline is November 30, 2017</a:t>
            </a:r>
          </a:p>
          <a:p>
            <a:r>
              <a:rPr lang="en-US" dirty="0"/>
              <a:t>Next NIST PQC workshop will be held </a:t>
            </a:r>
          </a:p>
          <a:p>
            <a:pPr lvl="1"/>
            <a:r>
              <a:rPr lang="en-US" dirty="0"/>
              <a:t>April 12- 13, 2018, Fort Lauderdale, Florida</a:t>
            </a:r>
          </a:p>
          <a:p>
            <a:pPr lvl="1"/>
            <a:r>
              <a:rPr lang="en-US" dirty="0"/>
              <a:t>Co-locate with </a:t>
            </a:r>
            <a:r>
              <a:rPr lang="en-US" dirty="0" err="1"/>
              <a:t>PQCrypto</a:t>
            </a:r>
            <a:r>
              <a:rPr lang="en-US" dirty="0"/>
              <a:t> 2018 </a:t>
            </a:r>
          </a:p>
          <a:p>
            <a:r>
              <a:rPr lang="en-US" dirty="0"/>
              <a:t>See also: </a:t>
            </a:r>
            <a:r>
              <a:rPr lang="en-US" dirty="0">
                <a:hlinkClick r:id="rId3"/>
              </a:rPr>
              <a:t>www.nist.gov/pqcrypto</a:t>
            </a:r>
            <a:endParaRPr lang="en-US" dirty="0"/>
          </a:p>
          <a:p>
            <a:pPr lvl="1"/>
            <a:r>
              <a:rPr lang="en-US" dirty="0"/>
              <a:t>Sign up for the pqc-forum for announcements and discussion</a:t>
            </a:r>
          </a:p>
        </p:txBody>
      </p:sp>
      <p:pic>
        <p:nvPicPr>
          <p:cNvPr id="4" name="Picture 2" descr="https://s-media-cache-ak0.pinimg.com/originals/20/d6/14/20d614184b6e8849eb996dec471de7f2.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51812" y="2057400"/>
            <a:ext cx="3542109"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9172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7614" y="274638"/>
            <a:ext cx="9905998" cy="1325562"/>
          </a:xfrm>
        </p:spPr>
        <p:txBody>
          <a:bodyPr/>
          <a:lstStyle/>
          <a:p>
            <a:r>
              <a:rPr lang="en-US" dirty="0"/>
              <a:t>NIST PQC Standardization Milestones</a:t>
            </a:r>
            <a:r>
              <a:rPr lang="en-US" cap="none" dirty="0"/>
              <a:t> </a:t>
            </a:r>
          </a:p>
        </p:txBody>
      </p:sp>
      <p:sp>
        <p:nvSpPr>
          <p:cNvPr id="3" name="Content Placeholder 2"/>
          <p:cNvSpPr>
            <a:spLocks noGrp="1"/>
          </p:cNvSpPr>
          <p:nvPr>
            <p:ph idx="1"/>
          </p:nvPr>
        </p:nvSpPr>
        <p:spPr>
          <a:xfrm>
            <a:off x="989012" y="1828800"/>
            <a:ext cx="8610600" cy="4419600"/>
          </a:xfrm>
        </p:spPr>
        <p:txBody>
          <a:bodyPr>
            <a:normAutofit/>
          </a:bodyPr>
          <a:lstStyle/>
          <a:p>
            <a:r>
              <a:rPr lang="en-US" dirty="0"/>
              <a:t>2012 – PQC project begins</a:t>
            </a:r>
          </a:p>
          <a:p>
            <a:r>
              <a:rPr lang="en-US" dirty="0"/>
              <a:t>2015 – 1</a:t>
            </a:r>
            <a:r>
              <a:rPr lang="en-US" baseline="30000" dirty="0"/>
              <a:t>st</a:t>
            </a:r>
            <a:r>
              <a:rPr lang="en-US" dirty="0"/>
              <a:t> NIST PQC workshop</a:t>
            </a:r>
          </a:p>
          <a:p>
            <a:r>
              <a:rPr lang="en-US" dirty="0"/>
              <a:t>Feb 2016 –NISTIR 8105 published</a:t>
            </a:r>
          </a:p>
          <a:p>
            <a:r>
              <a:rPr lang="en-US" dirty="0"/>
              <a:t>Feb 2016 – Preliminary plan on PQC standardization announced</a:t>
            </a:r>
          </a:p>
          <a:p>
            <a:r>
              <a:rPr lang="en-US" dirty="0"/>
              <a:t>Aug 2016 – Call for public comments on draft submission requirements and evaluation criteria</a:t>
            </a:r>
          </a:p>
          <a:p>
            <a:r>
              <a:rPr lang="en-US" dirty="0"/>
              <a:t>Sep 2016 – Comment period ends</a:t>
            </a:r>
          </a:p>
          <a:p>
            <a:r>
              <a:rPr lang="en-US" dirty="0"/>
              <a:t>Dec. 2016 </a:t>
            </a:r>
            <a:r>
              <a:rPr lang="mr-IN" dirty="0"/>
              <a:t>–</a:t>
            </a:r>
            <a:r>
              <a:rPr lang="en-US" dirty="0"/>
              <a:t> Finalize Call for Proposals</a:t>
            </a:r>
          </a:p>
        </p:txBody>
      </p:sp>
    </p:spTree>
    <p:extLst>
      <p:ext uri="{BB962C8B-B14F-4D97-AF65-F5344CB8AC3E}">
        <p14:creationId xmlns:p14="http://schemas.microsoft.com/office/powerpoint/2010/main" val="1413815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0056" y="665115"/>
            <a:ext cx="8909366" cy="1280890"/>
          </a:xfrm>
        </p:spPr>
        <p:txBody>
          <a:bodyPr/>
          <a:lstStyle/>
          <a:p>
            <a:r>
              <a:rPr lang="en-US" dirty="0"/>
              <a:t>NIST PQC Standardization Plan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90443731"/>
              </p:ext>
            </p:extLst>
          </p:nvPr>
        </p:nvGraphicFramePr>
        <p:xfrm>
          <a:off x="1827212" y="1752600"/>
          <a:ext cx="9061216" cy="1854200"/>
        </p:xfrm>
        <a:graphic>
          <a:graphicData uri="http://schemas.openxmlformats.org/drawingml/2006/table">
            <a:tbl>
              <a:tblPr firstRow="1" bandRow="1">
                <a:tableStyleId>{5C22544A-7EE6-4342-B048-85BDC9FD1C3A}</a:tableStyleId>
              </a:tblPr>
              <a:tblGrid>
                <a:gridCol w="2889014">
                  <a:extLst>
                    <a:ext uri="{9D8B030D-6E8A-4147-A177-3AD203B41FA5}">
                      <a16:colId xmlns:a16="http://schemas.microsoft.com/office/drawing/2014/main" val="20000"/>
                    </a:ext>
                  </a:extLst>
                </a:gridCol>
                <a:gridCol w="6172202">
                  <a:extLst>
                    <a:ext uri="{9D8B030D-6E8A-4147-A177-3AD203B41FA5}">
                      <a16:colId xmlns:a16="http://schemas.microsoft.com/office/drawing/2014/main" val="20001"/>
                    </a:ext>
                  </a:extLst>
                </a:gridCol>
              </a:tblGrid>
              <a:tr h="370840">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0000"/>
                  </a:ext>
                </a:extLst>
              </a:tr>
              <a:tr h="370840">
                <a:tc>
                  <a:txBody>
                    <a:bodyPr/>
                    <a:lstStyle/>
                    <a:p>
                      <a:r>
                        <a:rPr lang="en-US" sz="1400" dirty="0"/>
                        <a:t>Nov. 30, 2017</a:t>
                      </a:r>
                    </a:p>
                  </a:txBody>
                  <a:tcPr/>
                </a:tc>
                <a:tc>
                  <a:txBody>
                    <a:bodyPr/>
                    <a:lstStyle/>
                    <a:p>
                      <a:r>
                        <a:rPr lang="en-US" sz="1400" dirty="0"/>
                        <a:t>Submission deadline</a:t>
                      </a:r>
                    </a:p>
                  </a:txBody>
                  <a:tcPr/>
                </a:tc>
                <a:extLst>
                  <a:ext uri="{0D108BD9-81ED-4DB2-BD59-A6C34878D82A}">
                    <a16:rowId xmlns:a16="http://schemas.microsoft.com/office/drawing/2014/main" val="10001"/>
                  </a:ext>
                </a:extLst>
              </a:tr>
              <a:tr h="370840">
                <a:tc>
                  <a:txBody>
                    <a:bodyPr/>
                    <a:lstStyle/>
                    <a:p>
                      <a:r>
                        <a:rPr lang="en-US" sz="1400" dirty="0"/>
                        <a:t>April 2018</a:t>
                      </a:r>
                    </a:p>
                  </a:txBody>
                  <a:tcPr/>
                </a:tc>
                <a:tc>
                  <a:txBody>
                    <a:bodyPr/>
                    <a:lstStyle/>
                    <a:p>
                      <a:r>
                        <a:rPr lang="en-US" sz="1400" dirty="0"/>
                        <a:t>Workshop – Submitters’ presentations</a:t>
                      </a:r>
                    </a:p>
                  </a:txBody>
                  <a:tcPr/>
                </a:tc>
                <a:extLst>
                  <a:ext uri="{0D108BD9-81ED-4DB2-BD59-A6C34878D82A}">
                    <a16:rowId xmlns:a16="http://schemas.microsoft.com/office/drawing/2014/main" val="10002"/>
                  </a:ext>
                </a:extLst>
              </a:tr>
              <a:tr h="370840">
                <a:tc>
                  <a:txBody>
                    <a:bodyPr/>
                    <a:lstStyle/>
                    <a:p>
                      <a:r>
                        <a:rPr lang="en-US" sz="1400" dirty="0"/>
                        <a:t>3-5 years</a:t>
                      </a:r>
                    </a:p>
                  </a:txBody>
                  <a:tcPr/>
                </a:tc>
                <a:tc>
                  <a:txBody>
                    <a:bodyPr/>
                    <a:lstStyle/>
                    <a:p>
                      <a:r>
                        <a:rPr lang="en-US" sz="1400" dirty="0"/>
                        <a:t>Analysis phase</a:t>
                      </a:r>
                      <a:r>
                        <a:rPr lang="en-US" sz="1400" baseline="0" dirty="0"/>
                        <a:t> - NIST reports on findings and more workshops/conferences</a:t>
                      </a:r>
                      <a:endParaRPr lang="en-US" sz="1400" dirty="0"/>
                    </a:p>
                  </a:txBody>
                  <a:tcPr/>
                </a:tc>
                <a:extLst>
                  <a:ext uri="{0D108BD9-81ED-4DB2-BD59-A6C34878D82A}">
                    <a16:rowId xmlns:a16="http://schemas.microsoft.com/office/drawing/2014/main" val="10003"/>
                  </a:ext>
                </a:extLst>
              </a:tr>
              <a:tr h="370840">
                <a:tc>
                  <a:txBody>
                    <a:bodyPr/>
                    <a:lstStyle/>
                    <a:p>
                      <a:r>
                        <a:rPr lang="en-US" sz="1400" dirty="0"/>
                        <a:t>2</a:t>
                      </a:r>
                      <a:r>
                        <a:rPr lang="en-US" sz="1400" baseline="0" dirty="0"/>
                        <a:t> years later</a:t>
                      </a:r>
                      <a:endParaRPr lang="en-US" sz="1400" dirty="0"/>
                    </a:p>
                  </a:txBody>
                  <a:tcPr/>
                </a:tc>
                <a:tc>
                  <a:txBody>
                    <a:bodyPr/>
                    <a:lstStyle/>
                    <a:p>
                      <a:r>
                        <a:rPr lang="en-US" sz="1400" dirty="0"/>
                        <a:t>Draft standards available for public comments</a:t>
                      </a:r>
                    </a:p>
                  </a:txBody>
                  <a:tcPr/>
                </a:tc>
                <a:extLst>
                  <a:ext uri="{0D108BD9-81ED-4DB2-BD59-A6C34878D82A}">
                    <a16:rowId xmlns:a16="http://schemas.microsoft.com/office/drawing/2014/main" val="10004"/>
                  </a:ext>
                </a:extLst>
              </a:tr>
            </a:tbl>
          </a:graphicData>
        </a:graphic>
      </p:graphicFrame>
      <p:sp>
        <p:nvSpPr>
          <p:cNvPr id="4" name="Content Placeholder 2"/>
          <p:cNvSpPr txBox="1">
            <a:spLocks/>
          </p:cNvSpPr>
          <p:nvPr/>
        </p:nvSpPr>
        <p:spPr>
          <a:xfrm>
            <a:off x="1827211" y="3886200"/>
            <a:ext cx="4727527" cy="2667000"/>
          </a:xfrm>
          <a:prstGeom prst="rect">
            <a:avLst/>
          </a:prstGeom>
        </p:spPr>
        <p:txBody>
          <a:bodyPr vert="horz" lIns="91440" tIns="45720" rIns="91440" bIns="45720" rtlCol="0">
            <a:normAutofit/>
          </a:bodyPr>
          <a:lstStyle>
            <a:lvl1pPr marL="342797" indent="-342797" algn="l" defTabSz="457063" rtl="0" eaLnBrk="1" latinLnBrk="0" hangingPunct="1">
              <a:spcBef>
                <a:spcPts val="1000"/>
              </a:spcBef>
              <a:spcAft>
                <a:spcPts val="0"/>
              </a:spcAft>
              <a:buClr>
                <a:schemeClr val="accent1"/>
              </a:buClr>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dirty="0"/>
              <a:t>NIST will post “complete and proper” submissions</a:t>
            </a:r>
          </a:p>
          <a:p>
            <a:r>
              <a:rPr lang="en-US" dirty="0"/>
              <a:t>NIST PQC Standardization Conference (with </a:t>
            </a:r>
            <a:r>
              <a:rPr lang="en-US" dirty="0" err="1"/>
              <a:t>PQCrypto</a:t>
            </a:r>
            <a:r>
              <a:rPr lang="en-US" dirty="0"/>
              <a:t>, Apr 2018)</a:t>
            </a:r>
          </a:p>
          <a:p>
            <a:r>
              <a:rPr lang="en-US" dirty="0"/>
              <a:t>Initial phase of evaluation (12-18 months)</a:t>
            </a:r>
          </a:p>
          <a:p>
            <a:pPr lvl="1"/>
            <a:r>
              <a:rPr lang="en-US" dirty="0"/>
              <a:t>Internal and public review</a:t>
            </a:r>
          </a:p>
          <a:p>
            <a:pPr lvl="1"/>
            <a:r>
              <a:rPr lang="en-US" dirty="0"/>
              <a:t>No modifications allowed</a:t>
            </a:r>
          </a:p>
          <a:p>
            <a:endParaRPr lang="en-US" dirty="0"/>
          </a:p>
        </p:txBody>
      </p:sp>
      <p:sp>
        <p:nvSpPr>
          <p:cNvPr id="6" name="Content Placeholder 2"/>
          <p:cNvSpPr txBox="1">
            <a:spLocks/>
          </p:cNvSpPr>
          <p:nvPr/>
        </p:nvSpPr>
        <p:spPr>
          <a:xfrm>
            <a:off x="6554739" y="3962400"/>
            <a:ext cx="4419600" cy="2590800"/>
          </a:xfrm>
          <a:prstGeom prst="rect">
            <a:avLst/>
          </a:prstGeom>
        </p:spPr>
        <p:txBody>
          <a:bodyPr vert="horz" lIns="91440" tIns="45720" rIns="91440" bIns="45720" rtlCol="0">
            <a:normAutofit lnSpcReduction="10000"/>
          </a:bodyPr>
          <a:lstStyle>
            <a:lvl1pPr marL="342797" indent="-342797" algn="l" defTabSz="457063" rtl="0" eaLnBrk="1" latinLnBrk="0" hangingPunct="1">
              <a:spcBef>
                <a:spcPts val="1000"/>
              </a:spcBef>
              <a:spcAft>
                <a:spcPts val="0"/>
              </a:spcAft>
              <a:buClr>
                <a:schemeClr val="accent1"/>
              </a:buClr>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a:t>Narrowed pool will undergo a second round (12-18 months)</a:t>
            </a:r>
          </a:p>
          <a:p>
            <a:pPr lvl="1"/>
            <a:r>
              <a:rPr lang="en-US"/>
              <a:t>Second conference to be held</a:t>
            </a:r>
          </a:p>
          <a:p>
            <a:pPr lvl="1"/>
            <a:r>
              <a:rPr lang="en-US"/>
              <a:t>Minor changes allowed</a:t>
            </a:r>
          </a:p>
          <a:p>
            <a:r>
              <a:rPr lang="en-US"/>
              <a:t>Possible third round of evaluation, if needed</a:t>
            </a:r>
          </a:p>
          <a:p>
            <a:r>
              <a:rPr lang="en-US"/>
              <a:t>NIST will release reports on progress and selection rationale</a:t>
            </a:r>
          </a:p>
        </p:txBody>
      </p:sp>
    </p:spTree>
    <p:extLst>
      <p:ext uri="{BB962C8B-B14F-4D97-AF65-F5344CB8AC3E}">
        <p14:creationId xmlns:p14="http://schemas.microsoft.com/office/powerpoint/2010/main" val="314848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a:t>Overview of NIST Call For Proposals</a:t>
            </a:r>
          </a:p>
        </p:txBody>
      </p:sp>
      <p:sp>
        <p:nvSpPr>
          <p:cNvPr id="3" name="Content Placeholder 2"/>
          <p:cNvSpPr>
            <a:spLocks noGrp="1"/>
          </p:cNvSpPr>
          <p:nvPr>
            <p:ph idx="1"/>
          </p:nvPr>
        </p:nvSpPr>
        <p:spPr/>
        <p:txBody>
          <a:bodyPr>
            <a:normAutofit lnSpcReduction="10000"/>
          </a:bodyPr>
          <a:lstStyle/>
          <a:p>
            <a:r>
              <a:rPr lang="en-US" dirty="0"/>
              <a:t>Requirements for Submission Packages</a:t>
            </a:r>
          </a:p>
          <a:p>
            <a:pPr lvl="1"/>
            <a:r>
              <a:rPr lang="en-US" dirty="0"/>
              <a:t>Cover sheet, supporting documentation, implementations, IP statements</a:t>
            </a:r>
          </a:p>
          <a:p>
            <a:r>
              <a:rPr lang="en-US" dirty="0"/>
              <a:t>Minimal Acceptability Requirements</a:t>
            </a:r>
          </a:p>
          <a:p>
            <a:pPr lvl="1"/>
            <a:r>
              <a:rPr lang="en-US" dirty="0"/>
              <a:t>Scope – public key </a:t>
            </a:r>
            <a:r>
              <a:rPr lang="en-US" dirty="0">
                <a:solidFill>
                  <a:srgbClr val="FF0000"/>
                </a:solidFill>
              </a:rPr>
              <a:t>signatures</a:t>
            </a:r>
            <a:r>
              <a:rPr lang="en-US" dirty="0"/>
              <a:t>, </a:t>
            </a:r>
            <a:r>
              <a:rPr lang="en-US" dirty="0">
                <a:solidFill>
                  <a:srgbClr val="FF0000"/>
                </a:solidFill>
              </a:rPr>
              <a:t>encryption</a:t>
            </a:r>
            <a:r>
              <a:rPr lang="en-US" dirty="0"/>
              <a:t>, </a:t>
            </a:r>
            <a:r>
              <a:rPr lang="en-US" dirty="0">
                <a:solidFill>
                  <a:srgbClr val="FF0000"/>
                </a:solidFill>
              </a:rPr>
              <a:t>key-exchange</a:t>
            </a:r>
            <a:endParaRPr lang="en-US" dirty="0">
              <a:solidFill>
                <a:schemeClr val="tx1">
                  <a:lumMod val="95000"/>
                  <a:lumOff val="5000"/>
                </a:schemeClr>
              </a:solidFill>
            </a:endParaRPr>
          </a:p>
          <a:p>
            <a:pPr lvl="1"/>
            <a:r>
              <a:rPr lang="en-US" dirty="0"/>
              <a:t>Basic requirements for each function</a:t>
            </a:r>
          </a:p>
          <a:p>
            <a:r>
              <a:rPr lang="en-US" dirty="0"/>
              <a:t>Evaluation Criteria</a:t>
            </a:r>
          </a:p>
          <a:p>
            <a:pPr lvl="1"/>
            <a:r>
              <a:rPr lang="en-US" dirty="0"/>
              <a:t>Security: security models, target security strengths, </a:t>
            </a:r>
          </a:p>
          <a:p>
            <a:pPr lvl="1"/>
            <a:r>
              <a:rPr lang="en-US" dirty="0"/>
              <a:t>Performance: key sizes, computational efficiency</a:t>
            </a:r>
          </a:p>
          <a:p>
            <a:pPr lvl="1"/>
            <a:r>
              <a:rPr lang="en-US" dirty="0"/>
              <a:t>Flexibility</a:t>
            </a:r>
          </a:p>
          <a:p>
            <a:r>
              <a:rPr lang="en-US" dirty="0"/>
              <a:t>Plans for the Evaluation Process</a:t>
            </a:r>
          </a:p>
        </p:txBody>
      </p:sp>
    </p:spTree>
    <p:extLst>
      <p:ext uri="{BB962C8B-B14F-4D97-AF65-F5344CB8AC3E}">
        <p14:creationId xmlns:p14="http://schemas.microsoft.com/office/powerpoint/2010/main" val="3569074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 and Current NIST Standards</a:t>
            </a:r>
          </a:p>
        </p:txBody>
      </p:sp>
      <p:sp>
        <p:nvSpPr>
          <p:cNvPr id="3" name="Content Placeholder 2"/>
          <p:cNvSpPr>
            <a:spLocks noGrp="1"/>
          </p:cNvSpPr>
          <p:nvPr>
            <p:ph idx="1"/>
          </p:nvPr>
        </p:nvSpPr>
        <p:spPr/>
        <p:txBody>
          <a:bodyPr>
            <a:normAutofit/>
          </a:bodyPr>
          <a:lstStyle/>
          <a:p>
            <a:r>
              <a:rPr lang="en-US" dirty="0">
                <a:solidFill>
                  <a:schemeClr val="tx1">
                    <a:lumMod val="95000"/>
                    <a:lumOff val="5000"/>
                  </a:schemeClr>
                </a:solidFill>
              </a:rPr>
              <a:t>The scope is determined by the NIST current standards. </a:t>
            </a:r>
          </a:p>
          <a:p>
            <a:pPr lvl="1"/>
            <a:r>
              <a:rPr lang="en-US" dirty="0">
                <a:solidFill>
                  <a:schemeClr val="tx1">
                    <a:lumMod val="95000"/>
                    <a:lumOff val="5000"/>
                  </a:schemeClr>
                </a:solidFill>
              </a:rPr>
              <a:t>Signatures</a:t>
            </a:r>
          </a:p>
          <a:p>
            <a:pPr lvl="2"/>
            <a:r>
              <a:rPr lang="en-US" dirty="0">
                <a:solidFill>
                  <a:schemeClr val="tx1">
                    <a:lumMod val="95000"/>
                    <a:lumOff val="5000"/>
                  </a:schemeClr>
                </a:solidFill>
              </a:rPr>
              <a:t>Public-key signature schemes for generating and verifying digital signatures (FIPS 186-4)</a:t>
            </a:r>
          </a:p>
          <a:p>
            <a:pPr lvl="1"/>
            <a:r>
              <a:rPr lang="en-US" dirty="0">
                <a:solidFill>
                  <a:schemeClr val="tx1">
                    <a:lumMod val="95000"/>
                    <a:lumOff val="5000"/>
                  </a:schemeClr>
                </a:solidFill>
              </a:rPr>
              <a:t>Encryption/key-establishment</a:t>
            </a:r>
          </a:p>
          <a:p>
            <a:pPr lvl="2"/>
            <a:r>
              <a:rPr lang="en-US" dirty="0">
                <a:solidFill>
                  <a:schemeClr val="tx1">
                    <a:lumMod val="95000"/>
                    <a:lumOff val="5000"/>
                  </a:schemeClr>
                </a:solidFill>
              </a:rPr>
              <a:t>Encryption scheme used for</a:t>
            </a:r>
          </a:p>
          <a:p>
            <a:pPr lvl="3"/>
            <a:r>
              <a:rPr lang="en-US" dirty="0">
                <a:solidFill>
                  <a:schemeClr val="tx1">
                    <a:lumMod val="95000"/>
                    <a:lumOff val="5000"/>
                  </a:schemeClr>
                </a:solidFill>
              </a:rPr>
              <a:t>Key transport from one party to another </a:t>
            </a:r>
          </a:p>
          <a:p>
            <a:pPr lvl="3"/>
            <a:r>
              <a:rPr lang="en-US" dirty="0">
                <a:solidFill>
                  <a:schemeClr val="tx1">
                    <a:lumMod val="95000"/>
                    <a:lumOff val="5000"/>
                  </a:schemeClr>
                </a:solidFill>
              </a:rPr>
              <a:t>Exchanging encrypted secret values between two parties to establish shared secret value (see SP 800-56B)</a:t>
            </a:r>
          </a:p>
          <a:p>
            <a:pPr lvl="2"/>
            <a:r>
              <a:rPr lang="en-US" dirty="0">
                <a:solidFill>
                  <a:schemeClr val="tx1">
                    <a:lumMod val="95000"/>
                    <a:lumOff val="5000"/>
                  </a:schemeClr>
                </a:solidFill>
              </a:rPr>
              <a:t>Key-establishment</a:t>
            </a:r>
          </a:p>
          <a:p>
            <a:pPr lvl="3"/>
            <a:r>
              <a:rPr lang="en-US" dirty="0">
                <a:solidFill>
                  <a:schemeClr val="tx1">
                    <a:lumMod val="95000"/>
                    <a:lumOff val="5000"/>
                  </a:schemeClr>
                </a:solidFill>
              </a:rPr>
              <a:t>Schemes like </a:t>
            </a:r>
            <a:r>
              <a:rPr lang="en-US" dirty="0" err="1">
                <a:solidFill>
                  <a:schemeClr val="tx1">
                    <a:lumMod val="95000"/>
                    <a:lumOff val="5000"/>
                  </a:schemeClr>
                </a:solidFill>
              </a:rPr>
              <a:t>Diffie</a:t>
            </a:r>
            <a:r>
              <a:rPr lang="en-US" dirty="0">
                <a:solidFill>
                  <a:schemeClr val="tx1">
                    <a:lumMod val="95000"/>
                    <a:lumOff val="5000"/>
                  </a:schemeClr>
                </a:solidFill>
              </a:rPr>
              <a:t>-Hellman key exchange (see SP 800-56A)</a:t>
            </a:r>
          </a:p>
          <a:p>
            <a:r>
              <a:rPr lang="en-US" dirty="0">
                <a:solidFill>
                  <a:schemeClr val="tx1">
                    <a:lumMod val="95000"/>
                    <a:lumOff val="5000"/>
                  </a:schemeClr>
                </a:solidFill>
              </a:rPr>
              <a:t>We plan to standardize the PQC algorithms in new standards </a:t>
            </a:r>
          </a:p>
        </p:txBody>
      </p:sp>
    </p:spTree>
    <p:extLst>
      <p:ext uri="{BB962C8B-B14F-4D97-AF65-F5344CB8AC3E}">
        <p14:creationId xmlns:p14="http://schemas.microsoft.com/office/powerpoint/2010/main" val="1293636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Requirements</a:t>
            </a:r>
          </a:p>
        </p:txBody>
      </p:sp>
      <p:sp>
        <p:nvSpPr>
          <p:cNvPr id="3" name="Content Placeholder 2"/>
          <p:cNvSpPr>
            <a:spLocks noGrp="1"/>
          </p:cNvSpPr>
          <p:nvPr>
            <p:ph idx="1"/>
          </p:nvPr>
        </p:nvSpPr>
        <p:spPr/>
        <p:txBody>
          <a:bodyPr>
            <a:normAutofit lnSpcReduction="10000"/>
          </a:bodyPr>
          <a:lstStyle/>
          <a:p>
            <a:r>
              <a:rPr lang="en-US" dirty="0"/>
              <a:t>Minimal acceptability requirements</a:t>
            </a:r>
          </a:p>
          <a:p>
            <a:pPr lvl="1"/>
            <a:r>
              <a:rPr lang="en-US" dirty="0"/>
              <a:t>Provide description on at least one of functionalities:</a:t>
            </a:r>
          </a:p>
          <a:p>
            <a:pPr lvl="2"/>
            <a:r>
              <a:rPr lang="en-US" dirty="0"/>
              <a:t>Public-key encryption, KEM scheme, Digital signatures</a:t>
            </a:r>
          </a:p>
          <a:p>
            <a:pPr lvl="1"/>
            <a:r>
              <a:rPr lang="en-US" dirty="0"/>
              <a:t>Publicly disclosed and available for public review</a:t>
            </a:r>
          </a:p>
          <a:p>
            <a:pPr lvl="1"/>
            <a:r>
              <a:rPr lang="en-US" dirty="0"/>
              <a:t>Not incorporate components insecure against quantum computers</a:t>
            </a:r>
          </a:p>
          <a:p>
            <a:pPr lvl="1"/>
            <a:r>
              <a:rPr lang="en-US" dirty="0"/>
              <a:t>Concrete values for parameters claiming to meet security properties</a:t>
            </a:r>
          </a:p>
          <a:p>
            <a:r>
              <a:rPr lang="en-US" dirty="0"/>
              <a:t>Required support materials</a:t>
            </a:r>
          </a:p>
          <a:p>
            <a:pPr lvl="1"/>
            <a:r>
              <a:rPr lang="en-US" dirty="0"/>
              <a:t>Performance analysis (implementations + documentation)</a:t>
            </a:r>
          </a:p>
          <a:p>
            <a:pPr lvl="1"/>
            <a:r>
              <a:rPr lang="en-US" dirty="0"/>
              <a:t>Known Answer Test values</a:t>
            </a:r>
          </a:p>
          <a:p>
            <a:pPr lvl="1"/>
            <a:r>
              <a:rPr lang="en-US" dirty="0"/>
              <a:t>Security analysis (with preliminary security strength categories)</a:t>
            </a:r>
          </a:p>
          <a:p>
            <a:pPr lvl="1"/>
            <a:r>
              <a:rPr lang="en-US" dirty="0"/>
              <a:t>Signed Intellectual Property statements and disclosures</a:t>
            </a:r>
          </a:p>
          <a:p>
            <a:endParaRPr lang="en-US" dirty="0"/>
          </a:p>
        </p:txBody>
      </p:sp>
    </p:spTree>
    <p:extLst>
      <p:ext uri="{BB962C8B-B14F-4D97-AF65-F5344CB8AC3E}">
        <p14:creationId xmlns:p14="http://schemas.microsoft.com/office/powerpoint/2010/main" val="441874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Security Notions </a:t>
            </a:r>
          </a:p>
        </p:txBody>
      </p:sp>
      <p:sp>
        <p:nvSpPr>
          <p:cNvPr id="3" name="Content Placeholder 2"/>
          <p:cNvSpPr>
            <a:spLocks noGrp="1"/>
          </p:cNvSpPr>
          <p:nvPr>
            <p:ph idx="1"/>
          </p:nvPr>
        </p:nvSpPr>
        <p:spPr/>
        <p:txBody>
          <a:bodyPr>
            <a:normAutofit lnSpcReduction="10000"/>
          </a:bodyPr>
          <a:lstStyle/>
          <a:p>
            <a:r>
              <a:rPr lang="en-US"/>
              <a:t>Signatures</a:t>
            </a:r>
          </a:p>
          <a:p>
            <a:pPr lvl="1"/>
            <a:r>
              <a:rPr lang="en-US"/>
              <a:t>Existentially unforgeable with respect to adaptive chosen message attack (EUF-CMA)</a:t>
            </a:r>
          </a:p>
          <a:p>
            <a:pPr lvl="1"/>
            <a:r>
              <a:rPr lang="en-US"/>
              <a:t>Assume the attacker has access to no more than 2</a:t>
            </a:r>
            <a:r>
              <a:rPr lang="en-US" baseline="30000"/>
              <a:t>64</a:t>
            </a:r>
            <a:r>
              <a:rPr lang="en-US"/>
              <a:t> signatures for chosen messages</a:t>
            </a:r>
          </a:p>
          <a:p>
            <a:r>
              <a:rPr lang="en-US"/>
              <a:t>Encryption</a:t>
            </a:r>
          </a:p>
          <a:p>
            <a:pPr lvl="1"/>
            <a:r>
              <a:rPr lang="en-US"/>
              <a:t>Semantically secure with respect to adaptive chosen ciphertext attack (IND-CCA2)</a:t>
            </a:r>
          </a:p>
          <a:p>
            <a:pPr lvl="1"/>
            <a:r>
              <a:rPr lang="en-US"/>
              <a:t>Assume the attacker has access to no more than 2</a:t>
            </a:r>
            <a:r>
              <a:rPr lang="en-US" baseline="30000"/>
              <a:t>64</a:t>
            </a:r>
            <a:r>
              <a:rPr lang="en-US"/>
              <a:t> decryptions for chosen </a:t>
            </a:r>
            <a:r>
              <a:rPr lang="en-US" err="1"/>
              <a:t>ciphertexts</a:t>
            </a:r>
            <a:endParaRPr lang="en-US"/>
          </a:p>
          <a:p>
            <a:r>
              <a:rPr lang="en-US"/>
              <a:t>Ephemeral key-agreement</a:t>
            </a:r>
          </a:p>
          <a:p>
            <a:pPr lvl="1"/>
            <a:r>
              <a:rPr lang="en-US"/>
              <a:t>Semantic security with respect to chosen plaintext attack (IND-CPA security)</a:t>
            </a:r>
          </a:p>
        </p:txBody>
      </p:sp>
    </p:spTree>
    <p:extLst>
      <p:ext uri="{BB962C8B-B14F-4D97-AF65-F5344CB8AC3E}">
        <p14:creationId xmlns:p14="http://schemas.microsoft.com/office/powerpoint/2010/main" val="982070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Desirable Security Properties</a:t>
            </a:r>
          </a:p>
        </p:txBody>
      </p:sp>
      <p:sp>
        <p:nvSpPr>
          <p:cNvPr id="3" name="Content Placeholder 2"/>
          <p:cNvSpPr>
            <a:spLocks noGrp="1"/>
          </p:cNvSpPr>
          <p:nvPr>
            <p:ph idx="1"/>
          </p:nvPr>
        </p:nvSpPr>
        <p:spPr/>
        <p:txBody>
          <a:bodyPr>
            <a:normAutofit lnSpcReduction="10000"/>
          </a:bodyPr>
          <a:lstStyle/>
          <a:p>
            <a:r>
              <a:rPr lang="en-US" dirty="0"/>
              <a:t>Perfect Forward Secrecy</a:t>
            </a:r>
          </a:p>
          <a:p>
            <a:pPr lvl="1"/>
            <a:r>
              <a:rPr lang="en-US" dirty="0"/>
              <a:t>A feature of key agreement protocols which gives assurances that past session keys will not be compromised even if the private key of the server is compromised, e.g. Ephemeral </a:t>
            </a:r>
            <a:r>
              <a:rPr lang="en-US" dirty="0" err="1"/>
              <a:t>Diffie</a:t>
            </a:r>
            <a:r>
              <a:rPr lang="en-US" dirty="0"/>
              <a:t>-Hellman</a:t>
            </a:r>
          </a:p>
          <a:p>
            <a:r>
              <a:rPr lang="en-US" dirty="0"/>
              <a:t>Side Channel Resistance</a:t>
            </a:r>
          </a:p>
          <a:p>
            <a:pPr lvl="1"/>
            <a:r>
              <a:rPr lang="en-US" dirty="0"/>
              <a:t>Cost assessment on applying countermeasures to against side-channel attack</a:t>
            </a:r>
          </a:p>
          <a:p>
            <a:r>
              <a:rPr lang="en-US" dirty="0"/>
              <a:t>Resistance to multi-key attacks</a:t>
            </a:r>
          </a:p>
          <a:p>
            <a:pPr lvl="1"/>
            <a:r>
              <a:rPr lang="en-US" dirty="0"/>
              <a:t>No significant advantage by attacking multiple keys</a:t>
            </a:r>
          </a:p>
          <a:p>
            <a:r>
              <a:rPr lang="en-US" dirty="0"/>
              <a:t>Misuse Resistance</a:t>
            </a:r>
          </a:p>
          <a:p>
            <a:pPr lvl="1"/>
            <a:r>
              <a:rPr lang="en-US" dirty="0"/>
              <a:t>No catastrophic failure by improper operations or mishaps on key generation, random number selection, etc. </a:t>
            </a:r>
          </a:p>
        </p:txBody>
      </p:sp>
    </p:spTree>
    <p:extLst>
      <p:ext uri="{BB962C8B-B14F-4D97-AF65-F5344CB8AC3E}">
        <p14:creationId xmlns:p14="http://schemas.microsoft.com/office/powerpoint/2010/main" val="4230308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Target Security Levels (in Draft CFP)</a:t>
            </a:r>
          </a:p>
        </p:txBody>
      </p:sp>
      <p:graphicFrame>
        <p:nvGraphicFramePr>
          <p:cNvPr id="5" name="Table 4"/>
          <p:cNvGraphicFramePr>
            <a:graphicFrameLocks noGrp="1"/>
          </p:cNvGraphicFramePr>
          <p:nvPr>
            <p:extLst>
              <p:ext uri="{D42A27DB-BD31-4B8C-83A1-F6EECF244321}">
                <p14:modId xmlns:p14="http://schemas.microsoft.com/office/powerpoint/2010/main" val="1011160465"/>
              </p:ext>
            </p:extLst>
          </p:nvPr>
        </p:nvGraphicFramePr>
        <p:xfrm>
          <a:off x="1027112" y="3810000"/>
          <a:ext cx="10134601" cy="2347914"/>
        </p:xfrm>
        <a:graphic>
          <a:graphicData uri="http://schemas.openxmlformats.org/drawingml/2006/table">
            <a:tbl>
              <a:tblPr firstRow="1" bandRow="1">
                <a:tableStyleId>{5C22544A-7EE6-4342-B048-85BDC9FD1C3A}</a:tableStyleId>
              </a:tblPr>
              <a:tblGrid>
                <a:gridCol w="903083">
                  <a:extLst>
                    <a:ext uri="{9D8B030D-6E8A-4147-A177-3AD203B41FA5}">
                      <a16:colId xmlns:a16="http://schemas.microsoft.com/office/drawing/2014/main" val="204612037"/>
                    </a:ext>
                  </a:extLst>
                </a:gridCol>
                <a:gridCol w="2508565">
                  <a:extLst>
                    <a:ext uri="{9D8B030D-6E8A-4147-A177-3AD203B41FA5}">
                      <a16:colId xmlns:a16="http://schemas.microsoft.com/office/drawing/2014/main" val="166167315"/>
                    </a:ext>
                  </a:extLst>
                </a:gridCol>
                <a:gridCol w="2909935">
                  <a:extLst>
                    <a:ext uri="{9D8B030D-6E8A-4147-A177-3AD203B41FA5}">
                      <a16:colId xmlns:a16="http://schemas.microsoft.com/office/drawing/2014/main" val="3514643433"/>
                    </a:ext>
                  </a:extLst>
                </a:gridCol>
                <a:gridCol w="3813018">
                  <a:extLst>
                    <a:ext uri="{9D8B030D-6E8A-4147-A177-3AD203B41FA5}">
                      <a16:colId xmlns:a16="http://schemas.microsoft.com/office/drawing/2014/main" val="2476294512"/>
                    </a:ext>
                  </a:extLst>
                </a:gridCol>
              </a:tblGrid>
              <a:tr h="391319">
                <a:tc>
                  <a:txBody>
                    <a:bodyPr/>
                    <a:lstStyle/>
                    <a:p>
                      <a:endParaRPr lang="en-US" sz="1400" dirty="0"/>
                    </a:p>
                  </a:txBody>
                  <a:tcPr/>
                </a:tc>
                <a:tc>
                  <a:txBody>
                    <a:bodyPr/>
                    <a:lstStyle/>
                    <a:p>
                      <a:pPr algn="ctr"/>
                      <a:r>
                        <a:rPr lang="en-US" sz="1400" dirty="0"/>
                        <a:t>Classical Security</a:t>
                      </a:r>
                    </a:p>
                  </a:txBody>
                  <a:tcPr/>
                </a:tc>
                <a:tc>
                  <a:txBody>
                    <a:bodyPr/>
                    <a:lstStyle/>
                    <a:p>
                      <a:pPr algn="ctr"/>
                      <a:r>
                        <a:rPr lang="en-US" sz="1400" dirty="0"/>
                        <a:t>Quantum Security</a:t>
                      </a:r>
                    </a:p>
                  </a:txBody>
                  <a:tcPr/>
                </a:tc>
                <a:tc>
                  <a:txBody>
                    <a:bodyPr/>
                    <a:lstStyle/>
                    <a:p>
                      <a:pPr algn="ctr"/>
                      <a:r>
                        <a:rPr lang="en-US" sz="1400" dirty="0"/>
                        <a:t>Examples</a:t>
                      </a:r>
                    </a:p>
                  </a:txBody>
                  <a:tcPr/>
                </a:tc>
                <a:extLst>
                  <a:ext uri="{0D108BD9-81ED-4DB2-BD59-A6C34878D82A}">
                    <a16:rowId xmlns:a16="http://schemas.microsoft.com/office/drawing/2014/main" val="2247038034"/>
                  </a:ext>
                </a:extLst>
              </a:tr>
              <a:tr h="391319">
                <a:tc>
                  <a:txBody>
                    <a:bodyPr/>
                    <a:lstStyle/>
                    <a:p>
                      <a:r>
                        <a:rPr lang="en-US" sz="1800" dirty="0"/>
                        <a:t>I</a:t>
                      </a:r>
                    </a:p>
                  </a:txBody>
                  <a:tcPr/>
                </a:tc>
                <a:tc>
                  <a:txBody>
                    <a:bodyPr/>
                    <a:lstStyle/>
                    <a:p>
                      <a:r>
                        <a:rPr lang="en-US" sz="1800" dirty="0"/>
                        <a:t>128 bits</a:t>
                      </a:r>
                    </a:p>
                  </a:txBody>
                  <a:tcPr/>
                </a:tc>
                <a:tc>
                  <a:txBody>
                    <a:bodyPr/>
                    <a:lstStyle/>
                    <a:p>
                      <a:r>
                        <a:rPr lang="en-US" sz="1800" dirty="0"/>
                        <a:t>64 bits</a:t>
                      </a:r>
                    </a:p>
                  </a:txBody>
                  <a:tcPr/>
                </a:tc>
                <a:tc>
                  <a:txBody>
                    <a:bodyPr/>
                    <a:lstStyle/>
                    <a:p>
                      <a:r>
                        <a:rPr lang="en-US" sz="1800" dirty="0"/>
                        <a:t>AES128 (brute</a:t>
                      </a:r>
                      <a:r>
                        <a:rPr lang="en-US" sz="1800" baseline="0" dirty="0"/>
                        <a:t> force key search)</a:t>
                      </a:r>
                      <a:endParaRPr lang="en-US" sz="1800" dirty="0"/>
                    </a:p>
                  </a:txBody>
                  <a:tcPr/>
                </a:tc>
                <a:extLst>
                  <a:ext uri="{0D108BD9-81ED-4DB2-BD59-A6C34878D82A}">
                    <a16:rowId xmlns:a16="http://schemas.microsoft.com/office/drawing/2014/main" val="3983368735"/>
                  </a:ext>
                </a:extLst>
              </a:tr>
              <a:tr h="391319">
                <a:tc>
                  <a:txBody>
                    <a:bodyPr/>
                    <a:lstStyle/>
                    <a:p>
                      <a:r>
                        <a:rPr lang="en-US" sz="1800" dirty="0"/>
                        <a:t>II</a:t>
                      </a:r>
                    </a:p>
                  </a:txBody>
                  <a:tcPr/>
                </a:tc>
                <a:tc>
                  <a:txBody>
                    <a:bodyPr/>
                    <a:lstStyle/>
                    <a:p>
                      <a:r>
                        <a:rPr lang="en-US" sz="1800" dirty="0"/>
                        <a:t>128 bits</a:t>
                      </a:r>
                    </a:p>
                  </a:txBody>
                  <a:tcPr/>
                </a:tc>
                <a:tc>
                  <a:txBody>
                    <a:bodyPr/>
                    <a:lstStyle/>
                    <a:p>
                      <a:r>
                        <a:rPr lang="en-US" sz="1800" dirty="0"/>
                        <a:t>80 bits</a:t>
                      </a:r>
                    </a:p>
                  </a:txBody>
                  <a:tcPr/>
                </a:tc>
                <a:tc>
                  <a:txBody>
                    <a:bodyPr/>
                    <a:lstStyle/>
                    <a:p>
                      <a:r>
                        <a:rPr lang="en-US" sz="1800" dirty="0"/>
                        <a:t>SHA256/SHA3-256 (collision)</a:t>
                      </a:r>
                    </a:p>
                  </a:txBody>
                  <a:tcPr/>
                </a:tc>
                <a:extLst>
                  <a:ext uri="{0D108BD9-81ED-4DB2-BD59-A6C34878D82A}">
                    <a16:rowId xmlns:a16="http://schemas.microsoft.com/office/drawing/2014/main" val="264512485"/>
                  </a:ext>
                </a:extLst>
              </a:tr>
              <a:tr h="391319">
                <a:tc>
                  <a:txBody>
                    <a:bodyPr/>
                    <a:lstStyle/>
                    <a:p>
                      <a:r>
                        <a:rPr lang="en-US" sz="1800" dirty="0"/>
                        <a:t>III</a:t>
                      </a:r>
                    </a:p>
                  </a:txBody>
                  <a:tcPr/>
                </a:tc>
                <a:tc>
                  <a:txBody>
                    <a:bodyPr/>
                    <a:lstStyle/>
                    <a:p>
                      <a:r>
                        <a:rPr lang="en-US" sz="1800" dirty="0"/>
                        <a:t>192 bits</a:t>
                      </a:r>
                    </a:p>
                  </a:txBody>
                  <a:tcPr/>
                </a:tc>
                <a:tc>
                  <a:txBody>
                    <a:bodyPr/>
                    <a:lstStyle/>
                    <a:p>
                      <a:r>
                        <a:rPr lang="en-US" sz="1800" dirty="0"/>
                        <a:t>96 bits</a:t>
                      </a: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1800" dirty="0"/>
                        <a:t>AES192 (brute</a:t>
                      </a:r>
                      <a:r>
                        <a:rPr lang="en-US" sz="1800" baseline="0" dirty="0"/>
                        <a:t> force key search)</a:t>
                      </a:r>
                      <a:endParaRPr lang="en-US" sz="1800" dirty="0"/>
                    </a:p>
                  </a:txBody>
                  <a:tcPr/>
                </a:tc>
                <a:extLst>
                  <a:ext uri="{0D108BD9-81ED-4DB2-BD59-A6C34878D82A}">
                    <a16:rowId xmlns:a16="http://schemas.microsoft.com/office/drawing/2014/main" val="4093020126"/>
                  </a:ext>
                </a:extLst>
              </a:tr>
              <a:tr h="391319">
                <a:tc>
                  <a:txBody>
                    <a:bodyPr/>
                    <a:lstStyle/>
                    <a:p>
                      <a:r>
                        <a:rPr lang="en-US" sz="1800" dirty="0"/>
                        <a:t>IV</a:t>
                      </a:r>
                    </a:p>
                  </a:txBody>
                  <a:tcPr/>
                </a:tc>
                <a:tc>
                  <a:txBody>
                    <a:bodyPr/>
                    <a:lstStyle/>
                    <a:p>
                      <a:r>
                        <a:rPr lang="en-US" sz="1800" dirty="0"/>
                        <a:t>192 bits</a:t>
                      </a:r>
                    </a:p>
                  </a:txBody>
                  <a:tcPr/>
                </a:tc>
                <a:tc>
                  <a:txBody>
                    <a:bodyPr/>
                    <a:lstStyle/>
                    <a:p>
                      <a:r>
                        <a:rPr lang="en-US" sz="1800" dirty="0"/>
                        <a:t>128 bits</a:t>
                      </a:r>
                    </a:p>
                  </a:txBody>
                  <a:tcPr/>
                </a:tc>
                <a:tc>
                  <a:txBody>
                    <a:bodyPr/>
                    <a:lstStyle/>
                    <a:p>
                      <a:r>
                        <a:rPr lang="en-US" sz="1800" dirty="0"/>
                        <a:t>SHA384/SHA3-384 (collision)</a:t>
                      </a:r>
                    </a:p>
                  </a:txBody>
                  <a:tcPr/>
                </a:tc>
                <a:extLst>
                  <a:ext uri="{0D108BD9-81ED-4DB2-BD59-A6C34878D82A}">
                    <a16:rowId xmlns:a16="http://schemas.microsoft.com/office/drawing/2014/main" val="2473493417"/>
                  </a:ext>
                </a:extLst>
              </a:tr>
              <a:tr h="391319">
                <a:tc>
                  <a:txBody>
                    <a:bodyPr/>
                    <a:lstStyle/>
                    <a:p>
                      <a:r>
                        <a:rPr lang="en-US" sz="1800" dirty="0"/>
                        <a:t>V</a:t>
                      </a:r>
                    </a:p>
                  </a:txBody>
                  <a:tcPr/>
                </a:tc>
                <a:tc>
                  <a:txBody>
                    <a:bodyPr/>
                    <a:lstStyle/>
                    <a:p>
                      <a:r>
                        <a:rPr lang="en-US" sz="1800" dirty="0"/>
                        <a:t>256 bits</a:t>
                      </a:r>
                    </a:p>
                  </a:txBody>
                  <a:tcPr/>
                </a:tc>
                <a:tc>
                  <a:txBody>
                    <a:bodyPr/>
                    <a:lstStyle/>
                    <a:p>
                      <a:r>
                        <a:rPr lang="en-US" sz="1800" dirty="0"/>
                        <a:t>128 bits</a:t>
                      </a:r>
                    </a:p>
                  </a:txBody>
                  <a:tcPr/>
                </a:tc>
                <a:tc>
                  <a:txBody>
                    <a:bodyPr/>
                    <a:lstStyle/>
                    <a:p>
                      <a:r>
                        <a:rPr lang="en-US" sz="1800" dirty="0"/>
                        <a:t>AES256 (brute</a:t>
                      </a:r>
                      <a:r>
                        <a:rPr lang="en-US" sz="1800" baseline="0" dirty="0"/>
                        <a:t> force key search)</a:t>
                      </a:r>
                      <a:endParaRPr lang="en-US" sz="1800" dirty="0"/>
                    </a:p>
                  </a:txBody>
                  <a:tcPr/>
                </a:tc>
                <a:extLst>
                  <a:ext uri="{0D108BD9-81ED-4DB2-BD59-A6C34878D82A}">
                    <a16:rowId xmlns:a16="http://schemas.microsoft.com/office/drawing/2014/main" val="1535433647"/>
                  </a:ext>
                </a:extLst>
              </a:tr>
            </a:tbl>
          </a:graphicData>
        </a:graphic>
      </p:graphicFrame>
      <p:sp>
        <p:nvSpPr>
          <p:cNvPr id="4" name="Content Placeholder 2"/>
          <p:cNvSpPr>
            <a:spLocks noGrp="1"/>
          </p:cNvSpPr>
          <p:nvPr>
            <p:ph idx="1"/>
          </p:nvPr>
        </p:nvSpPr>
        <p:spPr>
          <a:xfrm>
            <a:off x="837982" y="1825625"/>
            <a:ext cx="10512862" cy="4351338"/>
          </a:xfrm>
        </p:spPr>
        <p:txBody>
          <a:bodyPr/>
          <a:lstStyle/>
          <a:p>
            <a:r>
              <a:rPr lang="en-US" dirty="0"/>
              <a:t>Submissions are required to specify parameters and map each specified parameter set to one of 5 security strength categories</a:t>
            </a:r>
          </a:p>
          <a:p>
            <a:pPr lvl="1"/>
            <a:r>
              <a:rPr lang="en-US" dirty="0"/>
              <a:t>Allows for more meaningful performance comparisons </a:t>
            </a:r>
          </a:p>
          <a:p>
            <a:pPr lvl="1"/>
            <a:r>
              <a:rPr lang="en-US" dirty="0"/>
              <a:t>Helps us make decisions on transition to longer keys</a:t>
            </a:r>
          </a:p>
          <a:p>
            <a:endParaRPr lang="en-US" dirty="0"/>
          </a:p>
        </p:txBody>
      </p:sp>
    </p:spTree>
    <p:extLst>
      <p:ext uri="{BB962C8B-B14F-4D97-AF65-F5344CB8AC3E}">
        <p14:creationId xmlns:p14="http://schemas.microsoft.com/office/powerpoint/2010/main" val="1283818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F8E20D4-3434-4DD1-9003-C2B9B485E90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Feathered</Template>
  <TotalTime>0</TotalTime>
  <Words>1754</Words>
  <Application>Microsoft Office PowerPoint</Application>
  <PresentationFormat>Custom</PresentationFormat>
  <Paragraphs>214</Paragraphs>
  <Slides>18</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Calibri Light</vt:lpstr>
      <vt:lpstr>Century Gothic</vt:lpstr>
      <vt:lpstr>Mangal</vt:lpstr>
      <vt:lpstr>Wingdings 3</vt:lpstr>
      <vt:lpstr>Office Theme</vt:lpstr>
      <vt:lpstr>NIST Post-Quantum Cryptography Standardization - Process, Issues and Strategies </vt:lpstr>
      <vt:lpstr>NIST PQC Standardization Milestones </vt:lpstr>
      <vt:lpstr>NIST PQC Standardization Plan  </vt:lpstr>
      <vt:lpstr>Overview of NIST Call For Proposals</vt:lpstr>
      <vt:lpstr>Scope and Current NIST Standards</vt:lpstr>
      <vt:lpstr>Requirements</vt:lpstr>
      <vt:lpstr>Security Notions </vt:lpstr>
      <vt:lpstr>Other Desirable Security Properties</vt:lpstr>
      <vt:lpstr>Target Security Levels (in Draft CFP)</vt:lpstr>
      <vt:lpstr>Classical Security</vt:lpstr>
      <vt:lpstr>Quantum Security </vt:lpstr>
      <vt:lpstr>Target Security Levels (in Final CFP)</vt:lpstr>
      <vt:lpstr>Hypothetical Scenario on Security Strength</vt:lpstr>
      <vt:lpstr>Competing Factors in a Non-Competition </vt:lpstr>
      <vt:lpstr>Cost and Performance</vt:lpstr>
      <vt:lpstr>Drop-in Replacements</vt:lpstr>
      <vt:lpstr>Security Implementation Issues </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2016-11-08T17:19:05Z</dcterms:created>
  <dcterms:modified xsi:type="dcterms:W3CDTF">2017-03-10T14:10:20Z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TC028048679991</vt:lpwstr>
  </property>
</Properties>
</file>